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4" r:id="rId2"/>
  </p:sldIdLst>
  <p:sldSz cx="6858000" cy="9906000" type="A4"/>
  <p:notesSz cx="6735763" cy="9866313"/>
  <p:defaultTextStyle>
    <a:defPPr>
      <a:defRPr lang="ja-JP"/>
    </a:defPPr>
    <a:lvl1pPr marL="0" algn="l" defTabSz="957838" rtl="0" eaLnBrk="1" latinLnBrk="0" hangingPunct="1">
      <a:defRPr kumimoji="1" sz="1900" kern="1200">
        <a:solidFill>
          <a:schemeClr val="tx1"/>
        </a:solidFill>
        <a:latin typeface="+mn-lt"/>
        <a:ea typeface="+mn-ea"/>
        <a:cs typeface="+mn-cs"/>
      </a:defRPr>
    </a:lvl1pPr>
    <a:lvl2pPr marL="478919" algn="l" defTabSz="957838" rtl="0" eaLnBrk="1" latinLnBrk="0" hangingPunct="1">
      <a:defRPr kumimoji="1" sz="1900" kern="1200">
        <a:solidFill>
          <a:schemeClr val="tx1"/>
        </a:solidFill>
        <a:latin typeface="+mn-lt"/>
        <a:ea typeface="+mn-ea"/>
        <a:cs typeface="+mn-cs"/>
      </a:defRPr>
    </a:lvl2pPr>
    <a:lvl3pPr marL="957838" algn="l" defTabSz="957838" rtl="0" eaLnBrk="1" latinLnBrk="0" hangingPunct="1">
      <a:defRPr kumimoji="1" sz="1900" kern="1200">
        <a:solidFill>
          <a:schemeClr val="tx1"/>
        </a:solidFill>
        <a:latin typeface="+mn-lt"/>
        <a:ea typeface="+mn-ea"/>
        <a:cs typeface="+mn-cs"/>
      </a:defRPr>
    </a:lvl3pPr>
    <a:lvl4pPr marL="1436757" algn="l" defTabSz="957838" rtl="0" eaLnBrk="1" latinLnBrk="0" hangingPunct="1">
      <a:defRPr kumimoji="1" sz="1900" kern="1200">
        <a:solidFill>
          <a:schemeClr val="tx1"/>
        </a:solidFill>
        <a:latin typeface="+mn-lt"/>
        <a:ea typeface="+mn-ea"/>
        <a:cs typeface="+mn-cs"/>
      </a:defRPr>
    </a:lvl4pPr>
    <a:lvl5pPr marL="1915677" algn="l" defTabSz="957838" rtl="0" eaLnBrk="1" latinLnBrk="0" hangingPunct="1">
      <a:defRPr kumimoji="1" sz="1900" kern="1200">
        <a:solidFill>
          <a:schemeClr val="tx1"/>
        </a:solidFill>
        <a:latin typeface="+mn-lt"/>
        <a:ea typeface="+mn-ea"/>
        <a:cs typeface="+mn-cs"/>
      </a:defRPr>
    </a:lvl5pPr>
    <a:lvl6pPr marL="2394596" algn="l" defTabSz="957838" rtl="0" eaLnBrk="1" latinLnBrk="0" hangingPunct="1">
      <a:defRPr kumimoji="1" sz="1900" kern="1200">
        <a:solidFill>
          <a:schemeClr val="tx1"/>
        </a:solidFill>
        <a:latin typeface="+mn-lt"/>
        <a:ea typeface="+mn-ea"/>
        <a:cs typeface="+mn-cs"/>
      </a:defRPr>
    </a:lvl6pPr>
    <a:lvl7pPr marL="2873515" algn="l" defTabSz="957838" rtl="0" eaLnBrk="1" latinLnBrk="0" hangingPunct="1">
      <a:defRPr kumimoji="1" sz="1900" kern="1200">
        <a:solidFill>
          <a:schemeClr val="tx1"/>
        </a:solidFill>
        <a:latin typeface="+mn-lt"/>
        <a:ea typeface="+mn-ea"/>
        <a:cs typeface="+mn-cs"/>
      </a:defRPr>
    </a:lvl7pPr>
    <a:lvl8pPr marL="3352434" algn="l" defTabSz="957838" rtl="0" eaLnBrk="1" latinLnBrk="0" hangingPunct="1">
      <a:defRPr kumimoji="1" sz="1900" kern="1200">
        <a:solidFill>
          <a:schemeClr val="tx1"/>
        </a:solidFill>
        <a:latin typeface="+mn-lt"/>
        <a:ea typeface="+mn-ea"/>
        <a:cs typeface="+mn-cs"/>
      </a:defRPr>
    </a:lvl8pPr>
    <a:lvl9pPr marL="3831353" algn="l" defTabSz="95783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ushimi Kayo" initials="FK" lastIdx="1" clrIdx="0">
    <p:extLst>
      <p:ext uri="{19B8F6BF-5375-455C-9EA6-DF929625EA0E}">
        <p15:presenceInfo xmlns:p15="http://schemas.microsoft.com/office/powerpoint/2012/main" userId="S-1-5-21-2326588469-1317545400-2514069723-1259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B2A9"/>
    <a:srgbClr val="C91396"/>
    <a:srgbClr val="72487B"/>
    <a:srgbClr val="DEEAFC"/>
    <a:srgbClr val="D9ABD9"/>
    <a:srgbClr val="EB0000"/>
    <a:srgbClr val="82CE42"/>
    <a:srgbClr val="FF9033"/>
    <a:srgbClr val="17375E"/>
    <a:srgbClr val="F5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81" autoAdjust="0"/>
    <p:restoredTop sz="90564" autoAdjust="0"/>
  </p:normalViewPr>
  <p:slideViewPr>
    <p:cSldViewPr>
      <p:cViewPr>
        <p:scale>
          <a:sx n="100" d="100"/>
          <a:sy n="100" d="100"/>
        </p:scale>
        <p:origin x="2011" y="-133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1E6F8B2-7797-4E7E-9FB1-399500C62DC8}" type="datetimeFigureOut">
              <a:rPr kumimoji="1" lang="ja-JP" altLang="en-US" smtClean="0"/>
              <a:t>2024/10/4</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B1D6166-AA01-4F3C-88D4-5AA430AC6836}" type="slidenum">
              <a:rPr kumimoji="1" lang="ja-JP" altLang="en-US" smtClean="0"/>
              <a:t>‹#›</a:t>
            </a:fld>
            <a:endParaRPr kumimoji="1" lang="ja-JP" altLang="en-US"/>
          </a:p>
        </p:txBody>
      </p:sp>
    </p:spTree>
    <p:extLst>
      <p:ext uri="{BB962C8B-B14F-4D97-AF65-F5344CB8AC3E}">
        <p14:creationId xmlns:p14="http://schemas.microsoft.com/office/powerpoint/2010/main" val="32060384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B1D6166-AA01-4F3C-88D4-5AA430AC6836}" type="slidenum">
              <a:rPr kumimoji="1" lang="ja-JP" altLang="en-US" smtClean="0"/>
              <a:t>1</a:t>
            </a:fld>
            <a:endParaRPr kumimoji="1" lang="ja-JP" altLang="en-US"/>
          </a:p>
        </p:txBody>
      </p:sp>
    </p:spTree>
    <p:extLst>
      <p:ext uri="{BB962C8B-B14F-4D97-AF65-F5344CB8AC3E}">
        <p14:creationId xmlns:p14="http://schemas.microsoft.com/office/powerpoint/2010/main" val="1174183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3D24AF8-9A34-4F8A-A30E-F7701102DB13}"/>
              </a:ext>
            </a:extLst>
          </p:cNvPr>
          <p:cNvSpPr/>
          <p:nvPr userDrawn="1"/>
        </p:nvSpPr>
        <p:spPr>
          <a:xfrm>
            <a:off x="-1096" y="2504728"/>
            <a:ext cx="6873798" cy="634870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PｺﾞｼｯｸM" panose="020B0600000000000000" pitchFamily="50" charset="-128"/>
                <a:ea typeface="HGPｺﾞｼｯｸM" panose="020B0600000000000000" pitchFamily="50" charset="-128"/>
              </a:rPr>
              <a:t>う</a:t>
            </a:r>
          </a:p>
        </p:txBody>
      </p:sp>
      <p:sp>
        <p:nvSpPr>
          <p:cNvPr id="5" name="正方形/長方形 4">
            <a:extLst>
              <a:ext uri="{FF2B5EF4-FFF2-40B4-BE49-F238E27FC236}">
                <a16:creationId xmlns:a16="http://schemas.microsoft.com/office/drawing/2014/main" id="{99B7BD61-ACBB-4010-9453-601BD3FE3946}"/>
              </a:ext>
            </a:extLst>
          </p:cNvPr>
          <p:cNvSpPr/>
          <p:nvPr userDrawn="1"/>
        </p:nvSpPr>
        <p:spPr>
          <a:xfrm>
            <a:off x="-455" y="8853434"/>
            <a:ext cx="6859825" cy="105256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p>
            <a:pPr algn="ctr"/>
            <a:endParaRPr kumimoji="1" lang="ja-JP" altLang="en-US" dirty="0">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6" name="正方形/長方形 5">
            <a:extLst>
              <a:ext uri="{FF2B5EF4-FFF2-40B4-BE49-F238E27FC236}">
                <a16:creationId xmlns:a16="http://schemas.microsoft.com/office/drawing/2014/main" id="{75F71DD4-C130-42E7-9D03-0E27CFA70D0F}"/>
              </a:ext>
            </a:extLst>
          </p:cNvPr>
          <p:cNvSpPr/>
          <p:nvPr userDrawn="1"/>
        </p:nvSpPr>
        <p:spPr>
          <a:xfrm>
            <a:off x="-455" y="516057"/>
            <a:ext cx="6859824" cy="141260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p>
            <a:pPr algn="ctr"/>
            <a:endParaRPr kumimoji="1" lang="ja-JP" altLang="en-US" dirty="0">
              <a:latin typeface="HGSｺﾞｼｯｸE" panose="020B0900000000000000" pitchFamily="50" charset="-128"/>
              <a:ea typeface="HGSｺﾞｼｯｸE" panose="020B0900000000000000" pitchFamily="50" charset="-128"/>
              <a:cs typeface="メイリオ" panose="020B0604030504040204" pitchFamily="50" charset="-128"/>
            </a:endParaRPr>
          </a:p>
        </p:txBody>
      </p:sp>
      <p:cxnSp>
        <p:nvCxnSpPr>
          <p:cNvPr id="4" name="直線コネクタ 3">
            <a:extLst>
              <a:ext uri="{FF2B5EF4-FFF2-40B4-BE49-F238E27FC236}">
                <a16:creationId xmlns:a16="http://schemas.microsoft.com/office/drawing/2014/main" id="{92C57148-26E2-4251-8E47-0774B24F9680}"/>
              </a:ext>
            </a:extLst>
          </p:cNvPr>
          <p:cNvCxnSpPr/>
          <p:nvPr userDrawn="1"/>
        </p:nvCxnSpPr>
        <p:spPr>
          <a:xfrm>
            <a:off x="0" y="632520"/>
            <a:ext cx="68727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87EFF73E-AA70-4D39-859C-92DCFD8039D6}"/>
              </a:ext>
            </a:extLst>
          </p:cNvPr>
          <p:cNvCxnSpPr/>
          <p:nvPr userDrawn="1"/>
        </p:nvCxnSpPr>
        <p:spPr>
          <a:xfrm>
            <a:off x="0" y="1784648"/>
            <a:ext cx="68727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866537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2037532"/>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57838" rtl="0" eaLnBrk="1" latinLnBrk="0" hangingPunct="1">
        <a:spcBef>
          <a:spcPct val="0"/>
        </a:spcBef>
        <a:buNone/>
        <a:defRPr kumimoji="1" sz="4600" kern="1200">
          <a:solidFill>
            <a:schemeClr val="tx1"/>
          </a:solidFill>
          <a:latin typeface="+mj-lt"/>
          <a:ea typeface="+mj-ea"/>
          <a:cs typeface="+mj-cs"/>
        </a:defRPr>
      </a:lvl1pPr>
    </p:titleStyle>
    <p:bodyStyle>
      <a:lvl1pPr marL="359189" indent="-359189" algn="l" defTabSz="957838"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44" indent="-299324" algn="l" defTabSz="957838"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98" indent="-239460" algn="l" defTabSz="957838"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217"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136"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4055"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75"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94"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813"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38" rtl="0" eaLnBrk="1" latinLnBrk="0" hangingPunct="1">
        <a:defRPr kumimoji="1" sz="1900" kern="1200">
          <a:solidFill>
            <a:schemeClr val="tx1"/>
          </a:solidFill>
          <a:latin typeface="+mn-lt"/>
          <a:ea typeface="+mn-ea"/>
          <a:cs typeface="+mn-cs"/>
        </a:defRPr>
      </a:lvl1pPr>
      <a:lvl2pPr marL="478919" algn="l" defTabSz="957838" rtl="0" eaLnBrk="1" latinLnBrk="0" hangingPunct="1">
        <a:defRPr kumimoji="1" sz="1900" kern="1200">
          <a:solidFill>
            <a:schemeClr val="tx1"/>
          </a:solidFill>
          <a:latin typeface="+mn-lt"/>
          <a:ea typeface="+mn-ea"/>
          <a:cs typeface="+mn-cs"/>
        </a:defRPr>
      </a:lvl2pPr>
      <a:lvl3pPr marL="957838" algn="l" defTabSz="957838" rtl="0" eaLnBrk="1" latinLnBrk="0" hangingPunct="1">
        <a:defRPr kumimoji="1" sz="1900" kern="1200">
          <a:solidFill>
            <a:schemeClr val="tx1"/>
          </a:solidFill>
          <a:latin typeface="+mn-lt"/>
          <a:ea typeface="+mn-ea"/>
          <a:cs typeface="+mn-cs"/>
        </a:defRPr>
      </a:lvl3pPr>
      <a:lvl4pPr marL="1436757" algn="l" defTabSz="957838" rtl="0" eaLnBrk="1" latinLnBrk="0" hangingPunct="1">
        <a:defRPr kumimoji="1" sz="1900" kern="1200">
          <a:solidFill>
            <a:schemeClr val="tx1"/>
          </a:solidFill>
          <a:latin typeface="+mn-lt"/>
          <a:ea typeface="+mn-ea"/>
          <a:cs typeface="+mn-cs"/>
        </a:defRPr>
      </a:lvl4pPr>
      <a:lvl5pPr marL="1915677" algn="l" defTabSz="957838" rtl="0" eaLnBrk="1" latinLnBrk="0" hangingPunct="1">
        <a:defRPr kumimoji="1" sz="1900" kern="1200">
          <a:solidFill>
            <a:schemeClr val="tx1"/>
          </a:solidFill>
          <a:latin typeface="+mn-lt"/>
          <a:ea typeface="+mn-ea"/>
          <a:cs typeface="+mn-cs"/>
        </a:defRPr>
      </a:lvl5pPr>
      <a:lvl6pPr marL="2394596" algn="l" defTabSz="957838" rtl="0" eaLnBrk="1" latinLnBrk="0" hangingPunct="1">
        <a:defRPr kumimoji="1" sz="1900" kern="1200">
          <a:solidFill>
            <a:schemeClr val="tx1"/>
          </a:solidFill>
          <a:latin typeface="+mn-lt"/>
          <a:ea typeface="+mn-ea"/>
          <a:cs typeface="+mn-cs"/>
        </a:defRPr>
      </a:lvl6pPr>
      <a:lvl7pPr marL="2873515" algn="l" defTabSz="957838" rtl="0" eaLnBrk="1" latinLnBrk="0" hangingPunct="1">
        <a:defRPr kumimoji="1" sz="1900" kern="1200">
          <a:solidFill>
            <a:schemeClr val="tx1"/>
          </a:solidFill>
          <a:latin typeface="+mn-lt"/>
          <a:ea typeface="+mn-ea"/>
          <a:cs typeface="+mn-cs"/>
        </a:defRPr>
      </a:lvl7pPr>
      <a:lvl8pPr marL="3352434" algn="l" defTabSz="957838" rtl="0" eaLnBrk="1" latinLnBrk="0" hangingPunct="1">
        <a:defRPr kumimoji="1" sz="1900" kern="1200">
          <a:solidFill>
            <a:schemeClr val="tx1"/>
          </a:solidFill>
          <a:latin typeface="+mn-lt"/>
          <a:ea typeface="+mn-ea"/>
          <a:cs typeface="+mn-cs"/>
        </a:defRPr>
      </a:lvl8pPr>
      <a:lvl9pPr marL="3831353" algn="l" defTabSz="95783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A54D722-5DA3-0103-4486-1FDA5F507FA4}"/>
              </a:ext>
            </a:extLst>
          </p:cNvPr>
          <p:cNvSpPr txBox="1"/>
          <p:nvPr/>
        </p:nvSpPr>
        <p:spPr>
          <a:xfrm>
            <a:off x="27384" y="56456"/>
            <a:ext cx="6858000" cy="373718"/>
          </a:xfrm>
          <a:prstGeom prst="rect">
            <a:avLst/>
          </a:prstGeom>
          <a:noFill/>
        </p:spPr>
        <p:txBody>
          <a:bodyPr wrap="square" lIns="95784" tIns="47892" rIns="95784" bIns="47892" rtlCol="0">
            <a:spAutoFit/>
          </a:bodyPr>
          <a:lstStyle/>
          <a:p>
            <a:pPr algn="ctr"/>
            <a:r>
              <a:rPr lang="ja-JP" altLang="en-US" sz="1800" dirty="0">
                <a:ln w="9525" cmpd="sng">
                  <a:noFill/>
                  <a:prstDash val="solid"/>
                </a:ln>
                <a:solidFill>
                  <a:schemeClr val="tx1">
                    <a:lumMod val="75000"/>
                    <a:lumOff val="25000"/>
                  </a:schemeClr>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ペンデル税理士法人 補助金ニュースレター</a:t>
            </a:r>
            <a:endParaRPr lang="en-US" altLang="ja-JP" sz="1800" dirty="0">
              <a:ln w="9525" cmpd="sng">
                <a:noFill/>
                <a:prstDash val="solid"/>
              </a:ln>
              <a:solidFill>
                <a:schemeClr val="tx1">
                  <a:lumMod val="75000"/>
                  <a:lumOff val="25000"/>
                </a:schemeClr>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8652C8EA-1672-2645-972F-4E09B33F42F7}"/>
              </a:ext>
            </a:extLst>
          </p:cNvPr>
          <p:cNvSpPr txBox="1"/>
          <p:nvPr/>
        </p:nvSpPr>
        <p:spPr>
          <a:xfrm>
            <a:off x="71507" y="8995946"/>
            <a:ext cx="4450269" cy="743050"/>
          </a:xfrm>
          <a:prstGeom prst="rect">
            <a:avLst/>
          </a:prstGeom>
          <a:noFill/>
        </p:spPr>
        <p:txBody>
          <a:bodyPr wrap="square" lIns="95784" tIns="47892" rIns="95784" bIns="47892" rtlCol="0">
            <a:spAutoFit/>
          </a:bodyPr>
          <a:lstStyle/>
          <a:p>
            <a:r>
              <a:rPr lang="ja-JP" altLang="en-US" sz="1800" dirty="0">
                <a:solidFill>
                  <a:schemeClr val="bg1"/>
                </a:solidFill>
                <a:latin typeface="HGP創英角ｺﾞｼｯｸUB" panose="020B0900000000000000" pitchFamily="50" charset="-128"/>
                <a:ea typeface="HGP創英角ｺﾞｼｯｸUB" panose="020B0900000000000000" pitchFamily="50" charset="-128"/>
              </a:rPr>
              <a:t>ペンデル税理士法人</a:t>
            </a: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（認定経営革新等支援機関） </a:t>
            </a:r>
            <a:endParaRPr lang="en-US" altLang="ja-JP" sz="1800" dirty="0">
              <a:solidFill>
                <a:schemeClr val="bg1"/>
              </a:solidFill>
              <a:latin typeface="HGP創英角ｺﾞｼｯｸUB" panose="020B0900000000000000" pitchFamily="50" charset="-128"/>
              <a:ea typeface="HGP創英角ｺﾞｼｯｸUB" panose="020B0900000000000000" pitchFamily="50" charset="-128"/>
            </a:endParaRPr>
          </a:p>
          <a:p>
            <a:r>
              <a:rPr lang="en-US" altLang="ja-JP" sz="1400" dirty="0">
                <a:solidFill>
                  <a:schemeClr val="bg1"/>
                </a:solidFill>
                <a:latin typeface="メイリオ" panose="020B0604030504040204" pitchFamily="50" charset="-128"/>
                <a:ea typeface="メイリオ" panose="020B0604030504040204" pitchFamily="50" charset="-128"/>
              </a:rPr>
              <a:t>TEL</a:t>
            </a:r>
            <a:r>
              <a:rPr lang="ja-JP" altLang="ja-JP" sz="1400" dirty="0">
                <a:solidFill>
                  <a:schemeClr val="bg1"/>
                </a:solidFill>
                <a:latin typeface="メイリオ" panose="020B0604030504040204" pitchFamily="50" charset="-128"/>
                <a:ea typeface="メイリオ" panose="020B0604030504040204" pitchFamily="50" charset="-128"/>
              </a:rPr>
              <a:t>：</a:t>
            </a:r>
            <a:r>
              <a:rPr lang="en-US" altLang="ja-JP" sz="1400" dirty="0">
                <a:solidFill>
                  <a:schemeClr val="bg1"/>
                </a:solidFill>
                <a:latin typeface="メイリオ" panose="020B0604030504040204" pitchFamily="50" charset="-128"/>
                <a:ea typeface="メイリオ" panose="020B0604030504040204" pitchFamily="50" charset="-128"/>
              </a:rPr>
              <a:t>03-5990-5910</a:t>
            </a:r>
            <a:r>
              <a:rPr lang="ja-JP" altLang="ja-JP" sz="1400" dirty="0">
                <a:solidFill>
                  <a:schemeClr val="bg1"/>
                </a:solidFill>
                <a:latin typeface="メイリオ" panose="020B0604030504040204" pitchFamily="50" charset="-128"/>
                <a:ea typeface="メイリオ" panose="020B0604030504040204" pitchFamily="50" charset="-128"/>
              </a:rPr>
              <a:t>　</a:t>
            </a:r>
            <a:r>
              <a:rPr lang="en-US" altLang="ja-JP" sz="1400" dirty="0">
                <a:solidFill>
                  <a:schemeClr val="bg1"/>
                </a:solidFill>
                <a:latin typeface="メイリオ" panose="020B0604030504040204" pitchFamily="50" charset="-128"/>
                <a:ea typeface="メイリオ" panose="020B0604030504040204" pitchFamily="50" charset="-128"/>
              </a:rPr>
              <a:t>FAX</a:t>
            </a:r>
            <a:r>
              <a:rPr lang="ja-JP" altLang="ja-JP" sz="1400" dirty="0">
                <a:solidFill>
                  <a:schemeClr val="bg1"/>
                </a:solidFill>
                <a:latin typeface="メイリオ" panose="020B0604030504040204" pitchFamily="50" charset="-128"/>
                <a:ea typeface="メイリオ" panose="020B0604030504040204" pitchFamily="50" charset="-128"/>
              </a:rPr>
              <a:t>：</a:t>
            </a:r>
            <a:r>
              <a:rPr lang="en-US" altLang="ja-JP" sz="1400" dirty="0">
                <a:solidFill>
                  <a:schemeClr val="bg1"/>
                </a:solidFill>
                <a:latin typeface="メイリオ" panose="020B0604030504040204" pitchFamily="50" charset="-128"/>
                <a:ea typeface="メイリオ" panose="020B0604030504040204" pitchFamily="50" charset="-128"/>
              </a:rPr>
              <a:t>03-5990-5909</a:t>
            </a:r>
            <a:endParaRPr lang="ja-JP" altLang="en-US" sz="1400" dirty="0">
              <a:solidFill>
                <a:schemeClr val="bg1"/>
              </a:solidFill>
              <a:latin typeface="メイリオ" panose="020B0604030504040204" pitchFamily="50" charset="-128"/>
              <a:ea typeface="メイリオ" panose="020B0604030504040204" pitchFamily="50" charset="-128"/>
            </a:endParaRPr>
          </a:p>
          <a:p>
            <a:r>
              <a:rPr lang="ja-JP" altLang="ja-JP" sz="900" kern="0" dirty="0">
                <a:solidFill>
                  <a:srgbClr val="FFFFFF"/>
                </a:solidFill>
                <a:effectLst/>
                <a:latin typeface="メイリオ" panose="020B0604030504040204" pitchFamily="50" charset="-128"/>
                <a:ea typeface="メイリオ" panose="020B0604030504040204" pitchFamily="50" charset="-128"/>
                <a:cs typeface="ＭＳ Ｐゴシック" panose="020B0600070205080204" pitchFamily="50" charset="-128"/>
              </a:rPr>
              <a:t>〒</a:t>
            </a:r>
            <a:r>
              <a:rPr lang="en-US" altLang="ja-JP" sz="900" kern="0" dirty="0">
                <a:solidFill>
                  <a:srgbClr val="FFFFFF"/>
                </a:solidFill>
                <a:effectLst/>
                <a:latin typeface="メイリオ" panose="020B0604030504040204" pitchFamily="50" charset="-128"/>
                <a:ea typeface="メイリオ" panose="020B0604030504040204" pitchFamily="50" charset="-128"/>
                <a:cs typeface="ＭＳ Ｐゴシック" panose="020B0600070205080204" pitchFamily="50" charset="-128"/>
              </a:rPr>
              <a:t>160-0023</a:t>
            </a:r>
            <a:r>
              <a:rPr lang="ja-JP" altLang="ja-JP" sz="900" kern="0" dirty="0">
                <a:solidFill>
                  <a:srgbClr val="FFFFFF"/>
                </a:solidFill>
                <a:effectLst/>
                <a:latin typeface="メイリオ" panose="020B0604030504040204" pitchFamily="50" charset="-128"/>
                <a:ea typeface="メイリオ" panose="020B0604030504040204" pitchFamily="50" charset="-128"/>
                <a:cs typeface="ＭＳ Ｐゴシック" panose="020B0600070205080204" pitchFamily="50" charset="-128"/>
              </a:rPr>
              <a:t>　東京都新宿区西新宿</a:t>
            </a:r>
            <a:r>
              <a:rPr lang="en-US" altLang="ja-JP" sz="900" kern="0" dirty="0">
                <a:solidFill>
                  <a:srgbClr val="FFFFFF"/>
                </a:solidFill>
                <a:effectLst/>
                <a:latin typeface="メイリオ" panose="020B0604030504040204" pitchFamily="50" charset="-128"/>
                <a:ea typeface="メイリオ" panose="020B0604030504040204" pitchFamily="50" charset="-128"/>
                <a:cs typeface="ＭＳ Ｐゴシック" panose="020B0600070205080204" pitchFamily="50" charset="-128"/>
              </a:rPr>
              <a:t>6-6-2</a:t>
            </a:r>
            <a:r>
              <a:rPr lang="ja-JP" altLang="ja-JP" sz="900" kern="0" dirty="0">
                <a:solidFill>
                  <a:srgbClr val="FFFFFF"/>
                </a:solidFill>
                <a:effectLst/>
                <a:latin typeface="メイリオ" panose="020B0604030504040204" pitchFamily="50" charset="-128"/>
                <a:ea typeface="メイリオ" panose="020B0604030504040204" pitchFamily="50" charset="-128"/>
                <a:cs typeface="ＭＳ Ｐゴシック" panose="020B0600070205080204" pitchFamily="50" charset="-128"/>
              </a:rPr>
              <a:t>　新宿国際ビルディング</a:t>
            </a:r>
            <a:r>
              <a:rPr lang="en-US" altLang="ja-JP" sz="900" kern="0" dirty="0">
                <a:solidFill>
                  <a:srgbClr val="FFFFFF"/>
                </a:solidFill>
                <a:effectLst/>
                <a:latin typeface="メイリオ" panose="020B0604030504040204" pitchFamily="50" charset="-128"/>
                <a:ea typeface="メイリオ" panose="020B0604030504040204" pitchFamily="50" charset="-128"/>
                <a:cs typeface="ＭＳ Ｐゴシック" panose="020B0600070205080204" pitchFamily="50" charset="-128"/>
              </a:rPr>
              <a:t>5F</a:t>
            </a:r>
            <a:endParaRPr lang="ja-JP" alt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6" name="図 5">
            <a:extLst>
              <a:ext uri="{FF2B5EF4-FFF2-40B4-BE49-F238E27FC236}">
                <a16:creationId xmlns:a16="http://schemas.microsoft.com/office/drawing/2014/main" id="{E3BC19F8-80F6-4E43-BFA2-19CEEF5A906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95603" y="4603168"/>
            <a:ext cx="1606335" cy="855624"/>
          </a:xfrm>
          <a:prstGeom prst="rect">
            <a:avLst/>
          </a:prstGeom>
        </p:spPr>
      </p:pic>
      <p:sp>
        <p:nvSpPr>
          <p:cNvPr id="11" name="正方形/長方形 10">
            <a:extLst>
              <a:ext uri="{FF2B5EF4-FFF2-40B4-BE49-F238E27FC236}">
                <a16:creationId xmlns:a16="http://schemas.microsoft.com/office/drawing/2014/main" id="{7782BB1D-32CC-9D26-F7EF-E707176E35F3}"/>
              </a:ext>
            </a:extLst>
          </p:cNvPr>
          <p:cNvSpPr/>
          <p:nvPr/>
        </p:nvSpPr>
        <p:spPr>
          <a:xfrm>
            <a:off x="116712" y="2000672"/>
            <a:ext cx="6609366" cy="838785"/>
          </a:xfrm>
          <a:prstGeom prst="rect">
            <a:avLst/>
          </a:prstGeom>
          <a:solidFill>
            <a:srgbClr val="DE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3096" y="755726"/>
            <a:ext cx="6858000" cy="1020049"/>
          </a:xfrm>
          <a:prstGeom prst="rect">
            <a:avLst/>
          </a:prstGeom>
          <a:noFill/>
        </p:spPr>
        <p:txBody>
          <a:bodyPr wrap="square" lIns="95784" tIns="47892" rIns="95784" bIns="47892" rtlCol="0">
            <a:spAutoFit/>
          </a:bodyPr>
          <a:lstStyle/>
          <a:p>
            <a:pPr algn="ctr"/>
            <a:r>
              <a:rPr lang="ja-JP" altLang="en-US" sz="2800" dirty="0">
                <a:solidFill>
                  <a:schemeClr val="bg1"/>
                </a:solidFill>
                <a:latin typeface="HGPSoeiKakugothicUB" panose="020B0900000000000000" pitchFamily="34" charset="-128"/>
                <a:ea typeface="HGPSoeiKakugothicUB" panose="020B0900000000000000" pitchFamily="34" charset="-128"/>
              </a:rPr>
              <a:t>観光地の環境整備に使える補助金！</a:t>
            </a:r>
            <a:endParaRPr lang="en-US" altLang="ja-JP" sz="2800" dirty="0">
              <a:solidFill>
                <a:schemeClr val="bg1"/>
              </a:solidFill>
              <a:latin typeface="HGPSoeiKakugothicUB" panose="020B0900000000000000" pitchFamily="34" charset="-128"/>
              <a:ea typeface="HGPSoeiKakugothicUB" panose="020B0900000000000000" pitchFamily="34" charset="-128"/>
            </a:endParaRPr>
          </a:p>
          <a:p>
            <a:pPr algn="ctr"/>
            <a:r>
              <a:rPr lang="ja-JP" altLang="en-US" sz="3200" dirty="0">
                <a:solidFill>
                  <a:schemeClr val="bg1"/>
                </a:solidFill>
                <a:effectLst/>
                <a:latin typeface="HGPSoeiKakugothicUB" panose="020B0900000000000000" pitchFamily="34" charset="-128"/>
                <a:ea typeface="HGPSoeiKakugothicUB" panose="020B0900000000000000" pitchFamily="34" charset="-128"/>
              </a:rPr>
              <a:t>インバウンド受入環境整備高度化事業</a:t>
            </a:r>
          </a:p>
        </p:txBody>
      </p:sp>
      <p:sp>
        <p:nvSpPr>
          <p:cNvPr id="40" name="正方形/長方形 39"/>
          <p:cNvSpPr/>
          <p:nvPr/>
        </p:nvSpPr>
        <p:spPr>
          <a:xfrm>
            <a:off x="1" y="8853434"/>
            <a:ext cx="6859825" cy="10525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p>
            <a:pPr algn="ctr"/>
            <a:endParaRPr kumimoji="1" lang="ja-JP" altLang="en-US" dirty="0">
              <a:latin typeface="HGPｺﾞｼｯｸM" panose="020B0600000000000000" pitchFamily="50" charset="-128"/>
              <a:ea typeface="HGPｺﾞｼｯｸM" panose="020B0600000000000000" pitchFamily="50" charset="-128"/>
              <a:cs typeface="メイリオ" panose="020B0604030504040204" pitchFamily="50" charset="-128"/>
            </a:endParaRPr>
          </a:p>
        </p:txBody>
      </p:sp>
      <p:pic>
        <p:nvPicPr>
          <p:cNvPr id="4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7072" y="8913544"/>
            <a:ext cx="1878302" cy="93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0" name="正方形/長方形 49"/>
          <p:cNvSpPr/>
          <p:nvPr/>
        </p:nvSpPr>
        <p:spPr>
          <a:xfrm>
            <a:off x="4049640" y="8931000"/>
            <a:ext cx="1925713" cy="8958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p>
            <a:pPr>
              <a:spcAft>
                <a:spcPts val="314"/>
              </a:spcAft>
            </a:pPr>
            <a:r>
              <a:rPr lang="ja-JP" altLang="en-US" sz="900" dirty="0">
                <a:solidFill>
                  <a:srgbClr val="FF3300"/>
                </a:solidFill>
                <a:latin typeface="HGP創英角ｺﾞｼｯｸUB" panose="020B0900000000000000" pitchFamily="50" charset="-128"/>
                <a:ea typeface="HGP創英角ｺﾞｼｯｸUB" panose="020B0900000000000000" pitchFamily="50" charset="-128"/>
              </a:rPr>
              <a:t>～認定支援機関で対応できます～</a:t>
            </a:r>
            <a:endParaRPr lang="en-US" altLang="ja-JP" sz="900" dirty="0">
              <a:solidFill>
                <a:srgbClr val="FF3300"/>
              </a:solidFill>
              <a:latin typeface="HGP創英角ｺﾞｼｯｸUB" panose="020B0900000000000000" pitchFamily="50" charset="-128"/>
              <a:ea typeface="HGP創英角ｺﾞｼｯｸUB" panose="020B0900000000000000" pitchFamily="50" charset="-128"/>
            </a:endParaRPr>
          </a:p>
          <a:p>
            <a:r>
              <a:rPr lang="ja-JP" altLang="en-US" sz="8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・各種補助金申請</a:t>
            </a:r>
            <a:endParaRPr lang="en-US" altLang="ja-JP" sz="8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a:p>
            <a:r>
              <a:rPr lang="ja-JP" altLang="en-US" sz="8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・経営改善計画書の作成</a:t>
            </a:r>
            <a:endParaRPr lang="en-US" altLang="ja-JP" sz="8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a:p>
            <a:r>
              <a:rPr lang="ja-JP" altLang="en-US" sz="8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・創業支援</a:t>
            </a:r>
            <a:endParaRPr lang="en-US" altLang="ja-JP" sz="8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a:p>
            <a:r>
              <a:rPr lang="ja-JP" altLang="en-US" sz="8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・優遇金利での資金調達　　　 など</a:t>
            </a:r>
          </a:p>
        </p:txBody>
      </p:sp>
      <p:sp>
        <p:nvSpPr>
          <p:cNvPr id="38" name="テキスト ボックス 37">
            <a:extLst>
              <a:ext uri="{FF2B5EF4-FFF2-40B4-BE49-F238E27FC236}">
                <a16:creationId xmlns:a16="http://schemas.microsoft.com/office/drawing/2014/main" id="{F1029703-7950-4764-9721-7BFECB27908B}"/>
              </a:ext>
            </a:extLst>
          </p:cNvPr>
          <p:cNvSpPr txBox="1"/>
          <p:nvPr/>
        </p:nvSpPr>
        <p:spPr>
          <a:xfrm>
            <a:off x="6039515" y="9603237"/>
            <a:ext cx="773477" cy="276999"/>
          </a:xfrm>
          <a:prstGeom prst="rect">
            <a:avLst/>
          </a:prstGeom>
          <a:noFill/>
        </p:spPr>
        <p:txBody>
          <a:bodyPr wrap="square" rtlCol="0">
            <a:spAutoFit/>
          </a:bodyPr>
          <a:lstStyle/>
          <a:p>
            <a:pPr algn="ctr"/>
            <a:r>
              <a:rPr lang="ja-JP" altLang="en-US" sz="600" dirty="0">
                <a:solidFill>
                  <a:schemeClr val="bg1"/>
                </a:solidFill>
                <a:latin typeface="BIZ UDPゴシック" panose="020B0400000000000000" pitchFamily="50" charset="-128"/>
                <a:ea typeface="BIZ UDPゴシック" panose="020B0400000000000000" pitchFamily="50" charset="-128"/>
              </a:rPr>
              <a:t>▲ 動画でも ▲</a:t>
            </a:r>
            <a:endParaRPr lang="en-US" altLang="ja-JP" sz="600"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600" dirty="0">
                <a:solidFill>
                  <a:schemeClr val="bg1"/>
                </a:solidFill>
                <a:latin typeface="BIZ UDPゴシック" panose="020B0400000000000000" pitchFamily="50" charset="-128"/>
                <a:ea typeface="BIZ UDPゴシック" panose="020B0400000000000000" pitchFamily="50" charset="-128"/>
              </a:rPr>
              <a:t>ご視聴できます</a:t>
            </a:r>
            <a:endParaRPr lang="en-US" altLang="ja-JP" sz="600" dirty="0">
              <a:solidFill>
                <a:schemeClr val="bg1"/>
              </a:solidFill>
              <a:latin typeface="BIZ UDPゴシック" panose="020B0400000000000000" pitchFamily="50" charset="-128"/>
              <a:ea typeface="BIZ UDPゴシック" panose="020B0400000000000000" pitchFamily="50" charset="-128"/>
            </a:endParaRPr>
          </a:p>
        </p:txBody>
      </p:sp>
      <p:sp>
        <p:nvSpPr>
          <p:cNvPr id="2" name="正方形/長方形 1">
            <a:extLst>
              <a:ext uri="{FF2B5EF4-FFF2-40B4-BE49-F238E27FC236}">
                <a16:creationId xmlns:a16="http://schemas.microsoft.com/office/drawing/2014/main" id="{7169CA87-335A-4735-93F9-E2D83A43DEFA}"/>
              </a:ext>
            </a:extLst>
          </p:cNvPr>
          <p:cNvSpPr/>
          <p:nvPr/>
        </p:nvSpPr>
        <p:spPr>
          <a:xfrm>
            <a:off x="5543096" y="117977"/>
            <a:ext cx="1185124" cy="276105"/>
          </a:xfrm>
          <a:prstGeom prst="rect">
            <a:avLst/>
          </a:prstGeom>
          <a:solidFill>
            <a:schemeClr val="bg1"/>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2024</a:t>
            </a:r>
            <a:r>
              <a:rPr lang="ja-JP" altLang="en-US" sz="9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年</a:t>
            </a:r>
            <a:r>
              <a:rPr lang="en-US" altLang="ja-JP" sz="9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10</a:t>
            </a:r>
            <a:r>
              <a:rPr lang="ja-JP" altLang="en-US" sz="9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月</a:t>
            </a:r>
            <a:r>
              <a:rPr lang="en-US" altLang="ja-JP" sz="9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7</a:t>
            </a:r>
            <a:r>
              <a:rPr lang="ja-JP" altLang="en-US" sz="9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日号</a:t>
            </a:r>
            <a:endParaRPr kumimoji="1" lang="ja-JP" altLang="en-US" sz="9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p:txBody>
      </p:sp>
      <p:sp>
        <p:nvSpPr>
          <p:cNvPr id="41" name="正方形/長方形 40">
            <a:extLst>
              <a:ext uri="{FF2B5EF4-FFF2-40B4-BE49-F238E27FC236}">
                <a16:creationId xmlns:a16="http://schemas.microsoft.com/office/drawing/2014/main" id="{F8DB2143-F7FB-E3A3-F702-CC159A683921}"/>
              </a:ext>
            </a:extLst>
          </p:cNvPr>
          <p:cNvSpPr/>
          <p:nvPr/>
        </p:nvSpPr>
        <p:spPr>
          <a:xfrm>
            <a:off x="131922" y="2000672"/>
            <a:ext cx="5282270" cy="276999"/>
          </a:xfrm>
          <a:prstGeom prst="rect">
            <a:avLst/>
          </a:prstGeom>
        </p:spPr>
        <p:txBody>
          <a:bodyPr wrap="square">
            <a:spAutoFit/>
          </a:bodyPr>
          <a:lstStyle/>
          <a:p>
            <a:r>
              <a:rPr lang="ja-JP" altLang="en-US" sz="1200" b="1" dirty="0">
                <a:latin typeface="+mn-ea"/>
              </a:rPr>
              <a:t>インバウンド受入環境整備高度化事業（補助金）とは？</a:t>
            </a:r>
          </a:p>
        </p:txBody>
      </p:sp>
      <p:sp>
        <p:nvSpPr>
          <p:cNvPr id="47" name="正方形/長方形 46">
            <a:extLst>
              <a:ext uri="{FF2B5EF4-FFF2-40B4-BE49-F238E27FC236}">
                <a16:creationId xmlns:a16="http://schemas.microsoft.com/office/drawing/2014/main" id="{BC62A493-91E1-814A-8CD3-09F276B39A8A}"/>
              </a:ext>
            </a:extLst>
          </p:cNvPr>
          <p:cNvSpPr/>
          <p:nvPr/>
        </p:nvSpPr>
        <p:spPr>
          <a:xfrm>
            <a:off x="139542" y="2239293"/>
            <a:ext cx="5305682" cy="600164"/>
          </a:xfrm>
          <a:prstGeom prst="rect">
            <a:avLst/>
          </a:prstGeom>
        </p:spPr>
        <p:txBody>
          <a:bodyPr wrap="square">
            <a:spAutoFit/>
          </a:bodyPr>
          <a:lstStyle/>
          <a:p>
            <a:pPr algn="just"/>
            <a:r>
              <a:rPr lang="ja-JP" altLang="en-US" sz="1100" dirty="0"/>
              <a:t>訪日外国人旅行者の周遊の促進や消費の拡大、地方誘客を図るため、全国の観光地における個々の観光スポットや広域的な周遊に係る一体的な環境整備の取組などの事業を支援するための補助金です。</a:t>
            </a:r>
          </a:p>
        </p:txBody>
      </p:sp>
      <p:sp>
        <p:nvSpPr>
          <p:cNvPr id="85" name="正方形/長方形 84">
            <a:extLst>
              <a:ext uri="{FF2B5EF4-FFF2-40B4-BE49-F238E27FC236}">
                <a16:creationId xmlns:a16="http://schemas.microsoft.com/office/drawing/2014/main" id="{21F78ED9-633C-D8B2-30D3-5A0A1668E0DA}"/>
              </a:ext>
            </a:extLst>
          </p:cNvPr>
          <p:cNvSpPr/>
          <p:nvPr/>
        </p:nvSpPr>
        <p:spPr>
          <a:xfrm>
            <a:off x="3421395" y="2913562"/>
            <a:ext cx="1324800" cy="246222"/>
          </a:xfrm>
          <a:prstGeom prst="rect">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i="0" u="none" strike="noStrike" dirty="0">
                <a:solidFill>
                  <a:schemeClr val="bg1"/>
                </a:solidFill>
                <a:effectLst/>
                <a:latin typeface="+mn-ea"/>
              </a:rPr>
              <a:t>対象地域・補助率</a:t>
            </a:r>
          </a:p>
        </p:txBody>
      </p:sp>
      <p:sp>
        <p:nvSpPr>
          <p:cNvPr id="86" name="正方形/長方形 85">
            <a:extLst>
              <a:ext uri="{FF2B5EF4-FFF2-40B4-BE49-F238E27FC236}">
                <a16:creationId xmlns:a16="http://schemas.microsoft.com/office/drawing/2014/main" id="{CA1431EC-1220-90AB-752F-0A628BB2ADDD}"/>
              </a:ext>
            </a:extLst>
          </p:cNvPr>
          <p:cNvSpPr/>
          <p:nvPr/>
        </p:nvSpPr>
        <p:spPr>
          <a:xfrm>
            <a:off x="4163468" y="7977336"/>
            <a:ext cx="2514891" cy="307777"/>
          </a:xfrm>
          <a:prstGeom prst="rect">
            <a:avLst/>
          </a:prstGeom>
        </p:spPr>
        <p:txBody>
          <a:bodyPr wrap="square">
            <a:spAutoFit/>
          </a:bodyPr>
          <a:lstStyle/>
          <a:p>
            <a:r>
              <a:rPr lang="en-US" altLang="ja-JP" sz="1400" b="1" dirty="0"/>
              <a:t>2024</a:t>
            </a:r>
            <a:r>
              <a:rPr lang="zh-TW" altLang="en-US" sz="1000" b="1" dirty="0"/>
              <a:t>年</a:t>
            </a:r>
            <a:r>
              <a:rPr lang="en-US" altLang="zh-TW" sz="1400" b="1" dirty="0"/>
              <a:t>10</a:t>
            </a:r>
            <a:r>
              <a:rPr lang="zh-TW" altLang="en-US" sz="1000" b="1" dirty="0"/>
              <a:t>月</a:t>
            </a:r>
            <a:r>
              <a:rPr lang="en-US" altLang="zh-TW" sz="1400" b="1" dirty="0"/>
              <a:t>30</a:t>
            </a:r>
            <a:r>
              <a:rPr lang="zh-TW" altLang="en-US" sz="1000" b="1" dirty="0"/>
              <a:t>日 </a:t>
            </a:r>
            <a:r>
              <a:rPr lang="en-US" altLang="zh-TW" sz="1000" b="1" dirty="0"/>
              <a:t>(</a:t>
            </a:r>
            <a:r>
              <a:rPr lang="zh-TW" altLang="en-US" sz="1000" b="1" dirty="0"/>
              <a:t>水</a:t>
            </a:r>
            <a:r>
              <a:rPr lang="en-US" altLang="zh-TW" sz="1000" b="1" dirty="0"/>
              <a:t>)</a:t>
            </a:r>
            <a:r>
              <a:rPr lang="en-US" altLang="zh-TW" sz="1400" b="1" dirty="0"/>
              <a:t>17</a:t>
            </a:r>
            <a:r>
              <a:rPr lang="ja-JP" altLang="en-US" sz="1000" b="1" dirty="0"/>
              <a:t>時</a:t>
            </a:r>
            <a:endParaRPr lang="en-US" altLang="zh-TW" sz="1400" b="1" dirty="0"/>
          </a:p>
        </p:txBody>
      </p:sp>
      <p:sp>
        <p:nvSpPr>
          <p:cNvPr id="87" name="正方形/長方形 86">
            <a:extLst>
              <a:ext uri="{FF2B5EF4-FFF2-40B4-BE49-F238E27FC236}">
                <a16:creationId xmlns:a16="http://schemas.microsoft.com/office/drawing/2014/main" id="{BED77822-73CC-49E1-D5DB-52E1B654A41D}"/>
              </a:ext>
            </a:extLst>
          </p:cNvPr>
          <p:cNvSpPr/>
          <p:nvPr/>
        </p:nvSpPr>
        <p:spPr>
          <a:xfrm>
            <a:off x="4129913" y="8287894"/>
            <a:ext cx="2131237" cy="507831"/>
          </a:xfrm>
          <a:prstGeom prst="rect">
            <a:avLst/>
          </a:prstGeom>
          <a:noFill/>
        </p:spPr>
        <p:txBody>
          <a:bodyPr wrap="square" rIns="108000" anchor="ctr" anchorCtr="0">
            <a:spAutoFit/>
          </a:bodyPr>
          <a:lstStyle/>
          <a:p>
            <a:pPr algn="just"/>
            <a:r>
              <a:rPr lang="ja-JP" altLang="en-US" sz="900" b="1" dirty="0">
                <a:solidFill>
                  <a:schemeClr val="tx1">
                    <a:lumMod val="75000"/>
                    <a:lumOff val="25000"/>
                  </a:schemeClr>
                </a:solidFill>
              </a:rPr>
              <a:t>しっかりとした事前準備をして申請しましょう。</a:t>
            </a:r>
            <a:r>
              <a:rPr lang="ja-JP" altLang="en-US" sz="900" b="1" dirty="0">
                <a:solidFill>
                  <a:srgbClr val="FF0000"/>
                </a:solidFill>
              </a:rPr>
              <a:t>申請支援</a:t>
            </a:r>
            <a:r>
              <a:rPr lang="ja-JP" altLang="en-US" sz="900" b="1">
                <a:solidFill>
                  <a:srgbClr val="FF0000"/>
                </a:solidFill>
              </a:rPr>
              <a:t>ご希望のお客様はぜ</a:t>
            </a:r>
            <a:r>
              <a:rPr lang="ja-JP" altLang="en-US" sz="900" b="1" dirty="0">
                <a:solidFill>
                  <a:srgbClr val="FF0000"/>
                </a:solidFill>
              </a:rPr>
              <a:t>ひ一度ご相談ください！</a:t>
            </a:r>
            <a:r>
              <a:rPr lang="zh-TW" altLang="en-US" sz="900" b="1" dirty="0">
                <a:solidFill>
                  <a:srgbClr val="FF0000"/>
                </a:solidFill>
              </a:rPr>
              <a:t>　</a:t>
            </a:r>
            <a:endParaRPr lang="ja-JP" altLang="en-US" sz="900" b="1" dirty="0">
              <a:solidFill>
                <a:srgbClr val="FF0000"/>
              </a:solidFill>
            </a:endParaRPr>
          </a:p>
        </p:txBody>
      </p:sp>
      <p:pic>
        <p:nvPicPr>
          <p:cNvPr id="89" name="図 88" descr="アイコン&#10;&#10;自動的に生成された説明">
            <a:extLst>
              <a:ext uri="{FF2B5EF4-FFF2-40B4-BE49-F238E27FC236}">
                <a16:creationId xmlns:a16="http://schemas.microsoft.com/office/drawing/2014/main" id="{8416743F-96F8-927F-6DBE-FE26A860BBC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47981" y="8308116"/>
            <a:ext cx="374546" cy="490724"/>
          </a:xfrm>
          <a:prstGeom prst="rect">
            <a:avLst/>
          </a:prstGeom>
        </p:spPr>
      </p:pic>
      <p:sp>
        <p:nvSpPr>
          <p:cNvPr id="90" name="テキスト ボックス 89">
            <a:extLst>
              <a:ext uri="{FF2B5EF4-FFF2-40B4-BE49-F238E27FC236}">
                <a16:creationId xmlns:a16="http://schemas.microsoft.com/office/drawing/2014/main" id="{61F086A0-355B-FCDE-FD6F-8178B8C0A4A6}"/>
              </a:ext>
            </a:extLst>
          </p:cNvPr>
          <p:cNvSpPr txBox="1"/>
          <p:nvPr/>
        </p:nvSpPr>
        <p:spPr>
          <a:xfrm>
            <a:off x="4163467" y="7746100"/>
            <a:ext cx="2514893" cy="236406"/>
          </a:xfrm>
          <a:prstGeom prst="rect">
            <a:avLst/>
          </a:prstGeom>
          <a:solidFill>
            <a:srgbClr val="17375E"/>
          </a:solidFill>
          <a:ln>
            <a:noFill/>
          </a:ln>
        </p:spPr>
        <p:txBody>
          <a:bodyPr wrap="square" tIns="46800" bIns="36000" rtlCol="0">
            <a:spAutoFit/>
          </a:bodyPr>
          <a:lstStyle/>
          <a:p>
            <a:pPr>
              <a:spcAft>
                <a:spcPts val="300"/>
              </a:spcAft>
            </a:pPr>
            <a:r>
              <a:rPr lang="ja-JP" altLang="en-US" sz="1000" b="1" dirty="0">
                <a:solidFill>
                  <a:schemeClr val="bg1"/>
                </a:solidFill>
                <a:latin typeface="+mn-ea"/>
              </a:rPr>
              <a:t>公募締切</a:t>
            </a:r>
          </a:p>
        </p:txBody>
      </p:sp>
      <p:sp>
        <p:nvSpPr>
          <p:cNvPr id="91" name="正方形/長方形 90">
            <a:extLst>
              <a:ext uri="{FF2B5EF4-FFF2-40B4-BE49-F238E27FC236}">
                <a16:creationId xmlns:a16="http://schemas.microsoft.com/office/drawing/2014/main" id="{50FFB0DA-A7BB-4254-8579-6C52BBBE62BC}"/>
              </a:ext>
            </a:extLst>
          </p:cNvPr>
          <p:cNvSpPr/>
          <p:nvPr/>
        </p:nvSpPr>
        <p:spPr>
          <a:xfrm>
            <a:off x="117386" y="3807327"/>
            <a:ext cx="1295800" cy="246222"/>
          </a:xfrm>
          <a:prstGeom prst="rect">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1000" b="1" i="0" u="none" strike="noStrike" dirty="0">
                <a:solidFill>
                  <a:schemeClr val="bg1"/>
                </a:solidFill>
                <a:effectLst/>
                <a:latin typeface="+mn-ea"/>
              </a:rPr>
              <a:t>補助対象事業例 </a:t>
            </a:r>
          </a:p>
        </p:txBody>
      </p:sp>
      <p:sp>
        <p:nvSpPr>
          <p:cNvPr id="98" name="正方形/長方形 97">
            <a:extLst>
              <a:ext uri="{FF2B5EF4-FFF2-40B4-BE49-F238E27FC236}">
                <a16:creationId xmlns:a16="http://schemas.microsoft.com/office/drawing/2014/main" id="{C165B064-8E24-1BD3-14CC-C1BDADAB024A}"/>
              </a:ext>
            </a:extLst>
          </p:cNvPr>
          <p:cNvSpPr/>
          <p:nvPr/>
        </p:nvSpPr>
        <p:spPr>
          <a:xfrm>
            <a:off x="3411680" y="3578378"/>
            <a:ext cx="3689728" cy="438518"/>
          </a:xfrm>
          <a:prstGeom prst="rect">
            <a:avLst/>
          </a:prstGeom>
        </p:spPr>
        <p:txBody>
          <a:bodyPr wrap="square">
            <a:spAutoFit/>
          </a:bodyPr>
          <a:lstStyle/>
          <a:p>
            <a:pPr>
              <a:lnSpc>
                <a:spcPct val="110000"/>
              </a:lnSpc>
            </a:pPr>
            <a:r>
              <a:rPr lang="ja-JP" altLang="en-US" sz="1100" dirty="0">
                <a:latin typeface="BIZ UDPゴシック" panose="020B0400000000000000" pitchFamily="50" charset="-128"/>
                <a:ea typeface="BIZ UDPゴシック" panose="020B0400000000000000" pitchFamily="50" charset="-128"/>
              </a:rPr>
              <a:t>補助率：</a:t>
            </a:r>
            <a:r>
              <a:rPr lang="en-US" altLang="ja-JP" sz="1100" dirty="0">
                <a:latin typeface="BIZ UDPゴシック" panose="020B0400000000000000" pitchFamily="50" charset="-128"/>
                <a:ea typeface="BIZ UDPゴシック" panose="020B0400000000000000" pitchFamily="50" charset="-128"/>
              </a:rPr>
              <a:t>1/2</a:t>
            </a:r>
            <a:r>
              <a:rPr lang="ja-JP" altLang="en-US" sz="1100" dirty="0">
                <a:latin typeface="BIZ UDPゴシック" panose="020B0400000000000000" pitchFamily="50" charset="-128"/>
                <a:ea typeface="BIZ UDPゴシック" panose="020B0400000000000000" pitchFamily="50" charset="-128"/>
              </a:rPr>
              <a:t>以内</a:t>
            </a:r>
            <a:endParaRPr lang="en-US" altLang="ja-JP" sz="1100" dirty="0">
              <a:latin typeface="BIZ UDPゴシック" panose="020B0400000000000000" pitchFamily="50" charset="-128"/>
              <a:ea typeface="BIZ UDPゴシック" panose="020B0400000000000000" pitchFamily="50" charset="-128"/>
            </a:endParaRPr>
          </a:p>
          <a:p>
            <a:pPr>
              <a:lnSpc>
                <a:spcPct val="110000"/>
              </a:lnSpc>
            </a:pPr>
            <a:r>
              <a:rPr lang="ja-JP" altLang="en-US" sz="1050" dirty="0">
                <a:latin typeface="BIZ UDPゴシック" panose="020B0400000000000000" pitchFamily="50" charset="-128"/>
                <a:ea typeface="BIZ UDPゴシック" panose="020B0400000000000000" pitchFamily="50" charset="-128"/>
              </a:rPr>
              <a:t>ただし</a:t>
            </a:r>
            <a:r>
              <a:rPr lang="zh-TW" altLang="en-US" sz="1050" dirty="0">
                <a:latin typeface="BIZ UDPゴシック" panose="020B0400000000000000" pitchFamily="50" charset="-128"/>
                <a:ea typeface="BIZ UDPゴシック" panose="020B0400000000000000" pitchFamily="50" charset="-128"/>
              </a:rPr>
              <a:t>拠点機能強化事業</a:t>
            </a:r>
            <a:r>
              <a:rPr lang="ja-JP" altLang="en-US" sz="1050" dirty="0">
                <a:latin typeface="BIZ UDPゴシック" panose="020B0400000000000000" pitchFamily="50" charset="-128"/>
                <a:ea typeface="BIZ UDPゴシック" panose="020B0400000000000000" pitchFamily="50" charset="-128"/>
              </a:rPr>
              <a:t>のみを実施する場合は</a:t>
            </a:r>
            <a:r>
              <a:rPr lang="en-US" altLang="zh-TW" sz="1050" dirty="0">
                <a:latin typeface="BIZ UDPゴシック" panose="020B0400000000000000" pitchFamily="50" charset="-128"/>
                <a:ea typeface="BIZ UDPゴシック" panose="020B0400000000000000" pitchFamily="50" charset="-128"/>
              </a:rPr>
              <a:t>1/3</a:t>
            </a:r>
            <a:r>
              <a:rPr lang="ja-JP" altLang="en-US" sz="1050" dirty="0">
                <a:latin typeface="BIZ UDPゴシック" panose="020B0400000000000000" pitchFamily="50" charset="-128"/>
                <a:ea typeface="BIZ UDPゴシック" panose="020B0400000000000000" pitchFamily="50" charset="-128"/>
              </a:rPr>
              <a:t>以内</a:t>
            </a:r>
            <a:endParaRPr lang="ja-JP" altLang="en-US" sz="300" dirty="0">
              <a:latin typeface="BIZ UDPゴシック" panose="020B0400000000000000" pitchFamily="50" charset="-128"/>
              <a:ea typeface="BIZ UDPゴシック" panose="020B0400000000000000" pitchFamily="50" charset="-128"/>
            </a:endParaRPr>
          </a:p>
        </p:txBody>
      </p:sp>
      <p:sp>
        <p:nvSpPr>
          <p:cNvPr id="99" name="正方形/長方形 98">
            <a:extLst>
              <a:ext uri="{FF2B5EF4-FFF2-40B4-BE49-F238E27FC236}">
                <a16:creationId xmlns:a16="http://schemas.microsoft.com/office/drawing/2014/main" id="{D52D6726-D43D-549D-E284-F9511B676BB0}"/>
              </a:ext>
            </a:extLst>
          </p:cNvPr>
          <p:cNvSpPr/>
          <p:nvPr/>
        </p:nvSpPr>
        <p:spPr>
          <a:xfrm>
            <a:off x="3411680" y="3164819"/>
            <a:ext cx="3329688" cy="441531"/>
          </a:xfrm>
          <a:prstGeom prst="rect">
            <a:avLst/>
          </a:prstGeom>
        </p:spPr>
        <p:txBody>
          <a:bodyPr wrap="square">
            <a:spAutoFit/>
          </a:bodyPr>
          <a:lstStyle/>
          <a:p>
            <a:pPr>
              <a:lnSpc>
                <a:spcPct val="110000"/>
              </a:lnSpc>
            </a:pPr>
            <a:r>
              <a:rPr lang="ja-JP" altLang="en-US" sz="1100" dirty="0">
                <a:latin typeface="+mn-ea"/>
              </a:rPr>
              <a:t>対象地域：</a:t>
            </a:r>
            <a:r>
              <a:rPr lang="ja-JP" altLang="en-US" sz="1100" dirty="0">
                <a:effectLst/>
                <a:latin typeface="+mn-ea"/>
              </a:rPr>
              <a:t>訪日外国人旅行者の来訪に向けて、受入環境整備の必要性が認められる地域 </a:t>
            </a:r>
          </a:p>
        </p:txBody>
      </p:sp>
      <p:graphicFrame>
        <p:nvGraphicFramePr>
          <p:cNvPr id="100" name="表 99">
            <a:extLst>
              <a:ext uri="{FF2B5EF4-FFF2-40B4-BE49-F238E27FC236}">
                <a16:creationId xmlns:a16="http://schemas.microsoft.com/office/drawing/2014/main" id="{8C937A53-1048-E573-8239-9FB78279B5E8}"/>
              </a:ext>
            </a:extLst>
          </p:cNvPr>
          <p:cNvGraphicFramePr>
            <a:graphicFrameLocks noGrp="1"/>
          </p:cNvGraphicFramePr>
          <p:nvPr>
            <p:extLst>
              <p:ext uri="{D42A27DB-BD31-4B8C-83A1-F6EECF244321}">
                <p14:modId xmlns:p14="http://schemas.microsoft.com/office/powerpoint/2010/main" val="1896127981"/>
              </p:ext>
            </p:extLst>
          </p:nvPr>
        </p:nvGraphicFramePr>
        <p:xfrm>
          <a:off x="116713" y="4120705"/>
          <a:ext cx="3923793" cy="4641063"/>
        </p:xfrm>
        <a:graphic>
          <a:graphicData uri="http://schemas.openxmlformats.org/drawingml/2006/table">
            <a:tbl>
              <a:tblPr firstRow="1" bandRow="1">
                <a:tableStyleId>{5C22544A-7EE6-4342-B048-85BDC9FD1C3A}</a:tableStyleId>
              </a:tblPr>
              <a:tblGrid>
                <a:gridCol w="599913">
                  <a:extLst>
                    <a:ext uri="{9D8B030D-6E8A-4147-A177-3AD203B41FA5}">
                      <a16:colId xmlns:a16="http://schemas.microsoft.com/office/drawing/2014/main" val="167344632"/>
                    </a:ext>
                  </a:extLst>
                </a:gridCol>
                <a:gridCol w="1992294">
                  <a:extLst>
                    <a:ext uri="{9D8B030D-6E8A-4147-A177-3AD203B41FA5}">
                      <a16:colId xmlns:a16="http://schemas.microsoft.com/office/drawing/2014/main" val="3872609458"/>
                    </a:ext>
                  </a:extLst>
                </a:gridCol>
                <a:gridCol w="1331586">
                  <a:extLst>
                    <a:ext uri="{9D8B030D-6E8A-4147-A177-3AD203B41FA5}">
                      <a16:colId xmlns:a16="http://schemas.microsoft.com/office/drawing/2014/main" val="3093049226"/>
                    </a:ext>
                  </a:extLst>
                </a:gridCol>
              </a:tblGrid>
              <a:tr h="266728">
                <a:tc>
                  <a:txBody>
                    <a:bodyPr/>
                    <a:lstStyle/>
                    <a:p>
                      <a:r>
                        <a:rPr kumimoji="1" lang="ja-JP" altLang="en-US" sz="900" b="0" dirty="0">
                          <a:solidFill>
                            <a:schemeClr val="tx1"/>
                          </a:solidFill>
                          <a:latin typeface="+mn-ea"/>
                          <a:ea typeface="+mn-ea"/>
                        </a:rPr>
                        <a:t>事業名</a:t>
                      </a: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r>
                        <a:rPr kumimoji="1" lang="ja-JP" altLang="en-US" sz="900" b="0" dirty="0">
                          <a:solidFill>
                            <a:schemeClr val="tx1"/>
                          </a:solidFill>
                          <a:latin typeface="+mn-ea"/>
                          <a:ea typeface="+mn-ea"/>
                        </a:rPr>
                        <a:t>①面的整備事業</a:t>
                      </a: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r>
                        <a:rPr kumimoji="1" lang="ja-JP" altLang="en-US" sz="900" b="0" dirty="0">
                          <a:solidFill>
                            <a:schemeClr val="tx1"/>
                          </a:solidFill>
                          <a:latin typeface="+mn-ea"/>
                          <a:ea typeface="+mn-ea"/>
                        </a:rPr>
                        <a:t>②拠点機能強化事業</a:t>
                      </a: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26033216"/>
                  </a:ext>
                </a:extLst>
              </a:tr>
              <a:tr h="266728">
                <a:tc rowSpan="11">
                  <a:txBody>
                    <a:bodyPr/>
                    <a:lstStyle/>
                    <a:p>
                      <a:r>
                        <a:rPr kumimoji="1" lang="ja-JP" altLang="en-US" sz="900" b="0" dirty="0">
                          <a:latin typeface="+mn-ea"/>
                          <a:ea typeface="+mn-ea"/>
                        </a:rPr>
                        <a:t>補助対象事業</a:t>
                      </a:r>
                    </a:p>
                  </a:txBody>
                  <a:tcPr anchor="ctr">
                    <a:lnL w="9525"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r>
                        <a:rPr kumimoji="1" lang="ja-JP" altLang="en-US" sz="900" b="1" dirty="0">
                          <a:solidFill>
                            <a:schemeClr val="bg1"/>
                          </a:solidFill>
                          <a:latin typeface="+mn-ea"/>
                          <a:ea typeface="+mn-ea"/>
                        </a:rPr>
                        <a:t>賑わい環境の創出</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endParaRPr kumimoji="1" lang="ja-JP" altLang="en-US" sz="900" b="1">
                        <a:solidFill>
                          <a:schemeClr val="bg1"/>
                        </a:solidFill>
                        <a:latin typeface="+mn-ea"/>
                        <a:ea typeface="+mn-ea"/>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941481512"/>
                  </a:ext>
                </a:extLst>
              </a:tr>
              <a:tr h="586801">
                <a:tc vMerge="1">
                  <a:txBody>
                    <a:bodyPr/>
                    <a:lstStyle/>
                    <a:p>
                      <a:endParaRPr kumimoji="1" lang="ja-JP" altLang="en-US" sz="900">
                        <a:latin typeface="+mn-ea"/>
                        <a:ea typeface="+mn-ea"/>
                      </a:endParaRPr>
                    </a:p>
                  </a:txBody>
                  <a:tcPr/>
                </a:tc>
                <a:tc>
                  <a:txBody>
                    <a:bodyPr/>
                    <a:lstStyle/>
                    <a:p>
                      <a:pPr marL="0" marR="0" lvl="0" indent="0" algn="l" defTabSz="957838"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ナイトタイムエコノミーの環境整備、イベント開催などにより賑わい拠点となる屋外広場の整備</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900">
                        <a:latin typeface="+mn-ea"/>
                        <a:ea typeface="+mn-ea"/>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mpd="sng">
                      <a:noFill/>
                    </a:lnT>
                    <a:lnB w="12700" cap="flat" cmpd="sng" algn="ctr">
                      <a:noFill/>
                      <a:prstDash val="solid"/>
                      <a:round/>
                      <a:headEnd type="none" w="med" len="med"/>
                      <a:tailEnd type="none" w="med" len="med"/>
                    </a:lnB>
                    <a:noFill/>
                  </a:tcPr>
                </a:tc>
                <a:extLst>
                  <a:ext uri="{0D108BD9-81ED-4DB2-BD59-A6C34878D82A}">
                    <a16:rowId xmlns:a16="http://schemas.microsoft.com/office/drawing/2014/main" val="1114460749"/>
                  </a:ext>
                </a:extLst>
              </a:tr>
              <a:tr h="266728">
                <a:tc vMerge="1">
                  <a:txBody>
                    <a:bodyPr/>
                    <a:lstStyle/>
                    <a:p>
                      <a:endParaRPr kumimoji="1" lang="ja-JP" altLang="en-US" sz="900">
                        <a:latin typeface="+mn-ea"/>
                        <a:ea typeface="+mn-ea"/>
                      </a:endParaRPr>
                    </a:p>
                  </a:txBody>
                  <a:tcPr/>
                </a:tc>
                <a:tc gridSpan="2">
                  <a:txBody>
                    <a:bodyPr/>
                    <a:lstStyle/>
                    <a:p>
                      <a:r>
                        <a:rPr kumimoji="1" lang="ja-JP" altLang="en-US" sz="900" b="1" dirty="0">
                          <a:solidFill>
                            <a:schemeClr val="bg1"/>
                          </a:solidFill>
                          <a:latin typeface="+mn-ea"/>
                          <a:ea typeface="+mn-ea"/>
                        </a:rPr>
                        <a:t>新たなニーズへの対応・新技術の活用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endParaRPr kumimoji="1" lang="ja-JP" altLang="en-US" sz="900" b="1">
                        <a:solidFill>
                          <a:schemeClr val="bg1"/>
                        </a:solidFill>
                        <a:latin typeface="+mn-ea"/>
                        <a:ea typeface="+mn-ea"/>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748621736"/>
                  </a:ext>
                </a:extLst>
              </a:tr>
              <a:tr h="426764">
                <a:tc vMerge="1">
                  <a:txBody>
                    <a:bodyPr/>
                    <a:lstStyle/>
                    <a:p>
                      <a:endParaRPr kumimoji="1" lang="ja-JP" altLang="en-US" sz="900">
                        <a:latin typeface="+mn-ea"/>
                        <a:ea typeface="+mn-ea"/>
                      </a:endParaRPr>
                    </a:p>
                  </a:txBody>
                  <a:tcPr/>
                </a:tc>
                <a:tc gridSpan="2">
                  <a:txBody>
                    <a:bodyPr/>
                    <a:lstStyle/>
                    <a:p>
                      <a:r>
                        <a:rPr kumimoji="1" lang="ja-JP" altLang="en-US" sz="900">
                          <a:latin typeface="+mn-ea"/>
                          <a:ea typeface="+mn-ea"/>
                        </a:rPr>
                        <a:t>ワーケーション環境の整備、</a:t>
                      </a:r>
                      <a:r>
                        <a:rPr kumimoji="1" lang="en" altLang="ja-JP" sz="900" dirty="0">
                          <a:latin typeface="+mn-ea"/>
                          <a:ea typeface="+mn-ea"/>
                        </a:rPr>
                        <a:t>ICT</a:t>
                      </a:r>
                      <a:r>
                        <a:rPr kumimoji="1" lang="ja-JP" altLang="en-US" sz="900">
                          <a:latin typeface="+mn-ea"/>
                          <a:ea typeface="+mn-ea"/>
                        </a:rPr>
                        <a:t>を活用したゴミの整備、多様な移動手段の整備</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sz="900">
                        <a:latin typeface="+mn-ea"/>
                        <a:ea typeface="+mn-ea"/>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931467402"/>
                  </a:ext>
                </a:extLst>
              </a:tr>
              <a:tr h="266728">
                <a:tc vMerge="1">
                  <a:txBody>
                    <a:bodyPr/>
                    <a:lstStyle/>
                    <a:p>
                      <a:endParaRPr kumimoji="1" lang="ja-JP" altLang="en-US" sz="900">
                        <a:latin typeface="+mn-ea"/>
                        <a:ea typeface="+mn-ea"/>
                      </a:endParaRPr>
                    </a:p>
                  </a:txBody>
                  <a:tcPr/>
                </a:tc>
                <a:tc gridSpan="2">
                  <a:txBody>
                    <a:bodyPr/>
                    <a:lstStyle/>
                    <a:p>
                      <a:r>
                        <a:rPr kumimoji="1" lang="ja-JP" altLang="en-US" sz="900" b="1">
                          <a:solidFill>
                            <a:schemeClr val="bg1"/>
                          </a:solidFill>
                          <a:latin typeface="+mn-ea"/>
                          <a:ea typeface="+mn-ea"/>
                        </a:rPr>
                        <a:t>ストレスフリー・快適な旅行環境の整備</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endParaRPr kumimoji="1" lang="ja-JP" altLang="en-US" sz="900" b="1">
                        <a:solidFill>
                          <a:schemeClr val="bg1"/>
                        </a:solidFill>
                        <a:latin typeface="+mn-ea"/>
                        <a:ea typeface="+mn-ea"/>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522460264"/>
                  </a:ext>
                </a:extLst>
              </a:tr>
              <a:tr h="746838">
                <a:tc vMerge="1">
                  <a:txBody>
                    <a:bodyPr/>
                    <a:lstStyle/>
                    <a:p>
                      <a:endParaRPr kumimoji="1" lang="ja-JP" altLang="en-US" sz="900">
                        <a:latin typeface="+mn-ea"/>
                        <a:ea typeface="+mn-ea"/>
                      </a:endParaRPr>
                    </a:p>
                  </a:txBody>
                  <a:tcPr/>
                </a:tc>
                <a:tc gridSpan="2">
                  <a:txBody>
                    <a:bodyPr/>
                    <a:lstStyle/>
                    <a:p>
                      <a:pPr marL="0" marR="0" lvl="0" indent="0" algn="l" defTabSz="957838"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多言語案内の整備、無料公衆無線</a:t>
                      </a:r>
                      <a:r>
                        <a:rPr kumimoji="1" lang="en" altLang="ja-JP" sz="900" dirty="0">
                          <a:latin typeface="+mn-ea"/>
                          <a:ea typeface="+mn-ea"/>
                        </a:rPr>
                        <a:t>LAN</a:t>
                      </a:r>
                      <a:r>
                        <a:rPr kumimoji="1" lang="ja-JP" altLang="en-US" sz="900" dirty="0">
                          <a:latin typeface="+mn-ea"/>
                          <a:ea typeface="+mn-ea"/>
                        </a:rPr>
                        <a:t>環境の整備、飲食店・小売店なども含めた地域における多言語対応、先進的決済環境の整備、トイレの高機能化及び洋式便器の整備、手ぶら観光カウンターの機能向上</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marL="0" marR="0" lvl="0" indent="0" algn="l" defTabSz="957838" rtl="0" eaLnBrk="1" fontAlgn="auto" latinLnBrk="0" hangingPunct="1">
                        <a:lnSpc>
                          <a:spcPct val="100000"/>
                        </a:lnSpc>
                        <a:spcBef>
                          <a:spcPts val="0"/>
                        </a:spcBef>
                        <a:spcAft>
                          <a:spcPts val="0"/>
                        </a:spcAft>
                        <a:buClrTx/>
                        <a:buSzTx/>
                        <a:buFontTx/>
                        <a:buNone/>
                        <a:tabLst/>
                        <a:defRPr/>
                      </a:pPr>
                      <a:endParaRPr kumimoji="1" lang="ja-JP" altLang="en-US" sz="900">
                        <a:latin typeface="+mn-ea"/>
                        <a:ea typeface="+mn-ea"/>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07717266"/>
                  </a:ext>
                </a:extLst>
              </a:tr>
              <a:tr h="426764">
                <a:tc vMerge="1">
                  <a:txBody>
                    <a:bodyPr/>
                    <a:lstStyle/>
                    <a:p>
                      <a:endParaRPr kumimoji="1" lang="ja-JP" altLang="en-US"/>
                    </a:p>
                  </a:txBody>
                  <a:tcPr/>
                </a:tc>
                <a:tc>
                  <a:txBody>
                    <a:bodyPr/>
                    <a:lstStyle/>
                    <a:p>
                      <a:r>
                        <a:rPr kumimoji="1" lang="ja-JP" altLang="en-US" sz="900" dirty="0">
                          <a:latin typeface="+mn-ea"/>
                          <a:ea typeface="+mn-ea"/>
                        </a:rPr>
                        <a:t>観光スポットの掲示物などの多言語化整備</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900">
                        <a:latin typeface="+mn-ea"/>
                        <a:ea typeface="+mn-ea"/>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525142523"/>
                  </a:ext>
                </a:extLst>
              </a:tr>
              <a:tr h="266728">
                <a:tc vMerge="1">
                  <a:txBody>
                    <a:bodyPr/>
                    <a:lstStyle/>
                    <a:p>
                      <a:endParaRPr kumimoji="1" lang="ja-JP" altLang="en-US" sz="900">
                        <a:latin typeface="+mn-ea"/>
                        <a:ea typeface="+mn-ea"/>
                      </a:endParaRPr>
                    </a:p>
                  </a:txBody>
                  <a:tcPr/>
                </a:tc>
                <a:tc gridSpan="2">
                  <a:txBody>
                    <a:bodyPr/>
                    <a:lstStyle/>
                    <a:p>
                      <a:r>
                        <a:rPr kumimoji="1" lang="ja-JP" altLang="en-US" sz="900" b="1">
                          <a:solidFill>
                            <a:schemeClr val="bg1"/>
                          </a:solidFill>
                          <a:latin typeface="+mn-ea"/>
                          <a:ea typeface="+mn-ea"/>
                        </a:rPr>
                        <a:t>ユニバーサル対応</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endParaRPr kumimoji="1" lang="ja-JP" altLang="en-US" sz="900" b="1">
                        <a:solidFill>
                          <a:schemeClr val="bg1"/>
                        </a:solidFill>
                        <a:latin typeface="+mn-ea"/>
                        <a:ea typeface="+mn-ea"/>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3980775613"/>
                  </a:ext>
                </a:extLst>
              </a:tr>
              <a:tr h="426764">
                <a:tc vMerge="1">
                  <a:txBody>
                    <a:bodyPr/>
                    <a:lstStyle/>
                    <a:p>
                      <a:endParaRPr kumimoji="1" lang="ja-JP" altLang="en-US" sz="900">
                        <a:latin typeface="+mn-ea"/>
                        <a:ea typeface="+mn-ea"/>
                      </a:endParaRPr>
                    </a:p>
                  </a:txBody>
                  <a:tcPr/>
                </a:tc>
                <a:tc gridSpan="2">
                  <a:txBody>
                    <a:bodyPr/>
                    <a:lstStyle/>
                    <a:p>
                      <a:r>
                        <a:rPr kumimoji="1" lang="ja-JP" altLang="en-US" sz="900">
                          <a:latin typeface="+mn-ea"/>
                          <a:ea typeface="+mn-ea"/>
                        </a:rPr>
                        <a:t>段差の解消、子供連れ環境の整備、近距離移動支援モビリティの整備</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sz="900">
                        <a:latin typeface="+mn-ea"/>
                        <a:ea typeface="+mn-ea"/>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535714161"/>
                  </a:ext>
                </a:extLst>
              </a:tr>
              <a:tr h="266728">
                <a:tc vMerge="1">
                  <a:txBody>
                    <a:bodyPr/>
                    <a:lstStyle/>
                    <a:p>
                      <a:endParaRPr kumimoji="1" lang="ja-JP" altLang="en-US" sz="900">
                        <a:latin typeface="+mn-ea"/>
                        <a:ea typeface="+mn-ea"/>
                      </a:endParaRPr>
                    </a:p>
                  </a:txBody>
                  <a:tcPr/>
                </a:tc>
                <a:tc gridSpan="2">
                  <a:txBody>
                    <a:bodyPr/>
                    <a:lstStyle/>
                    <a:p>
                      <a:r>
                        <a:rPr kumimoji="1" lang="ja-JP" altLang="en-US" sz="900" b="1">
                          <a:solidFill>
                            <a:schemeClr val="bg1"/>
                          </a:solidFill>
                          <a:latin typeface="+mn-ea"/>
                          <a:ea typeface="+mn-ea"/>
                        </a:rPr>
                        <a:t>拠点機能の整備・改良</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endParaRPr kumimoji="1" lang="ja-JP" altLang="en-US" sz="900" b="1">
                        <a:solidFill>
                          <a:schemeClr val="bg1"/>
                        </a:solidFill>
                        <a:latin typeface="+mn-ea"/>
                        <a:ea typeface="+mn-ea"/>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725227174"/>
                  </a:ext>
                </a:extLst>
              </a:tr>
              <a:tr h="426764">
                <a:tc vMerge="1">
                  <a:txBody>
                    <a:bodyPr/>
                    <a:lstStyle/>
                    <a:p>
                      <a:endParaRPr kumimoji="1" lang="ja-JP" altLang="en-US" sz="900">
                        <a:latin typeface="+mn-ea"/>
                        <a:ea typeface="+mn-ea"/>
                      </a:endParaRPr>
                    </a:p>
                  </a:txBody>
                  <a:tcPr/>
                </a:tc>
                <a:tc gridSpan="2">
                  <a:txBody>
                    <a:bodyPr/>
                    <a:lstStyle/>
                    <a:p>
                      <a:r>
                        <a:rPr kumimoji="1" lang="ja-JP" altLang="en-US" sz="900" dirty="0">
                          <a:latin typeface="+mn-ea"/>
                          <a:ea typeface="+mn-ea"/>
                        </a:rPr>
                        <a:t>外国人観光案内所の整備・改良、観光スポット情報・交流施設の整備・改良、</a:t>
                      </a:r>
                      <a:r>
                        <a:rPr kumimoji="1" lang="en" altLang="ja-JP" sz="900" dirty="0">
                          <a:latin typeface="+mn-ea"/>
                          <a:ea typeface="+mn-ea"/>
                        </a:rPr>
                        <a:t>EV</a:t>
                      </a:r>
                      <a:r>
                        <a:rPr kumimoji="1" lang="ja-JP" altLang="en-US" sz="900" dirty="0">
                          <a:latin typeface="+mn-ea"/>
                          <a:ea typeface="+mn-ea"/>
                        </a:rPr>
                        <a:t>急速充電器の整備</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sz="900">
                        <a:latin typeface="+mn-ea"/>
                        <a:ea typeface="+mn-ea"/>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541635228"/>
                  </a:ext>
                </a:extLst>
              </a:tr>
            </a:tbl>
          </a:graphicData>
        </a:graphic>
      </p:graphicFrame>
      <p:sp>
        <p:nvSpPr>
          <p:cNvPr id="102" name="テキスト ボックス 101">
            <a:extLst>
              <a:ext uri="{FF2B5EF4-FFF2-40B4-BE49-F238E27FC236}">
                <a16:creationId xmlns:a16="http://schemas.microsoft.com/office/drawing/2014/main" id="{129B252F-8B60-7F3D-FEEA-31863DC49761}"/>
              </a:ext>
            </a:extLst>
          </p:cNvPr>
          <p:cNvSpPr txBox="1"/>
          <p:nvPr/>
        </p:nvSpPr>
        <p:spPr>
          <a:xfrm>
            <a:off x="4194069" y="4190244"/>
            <a:ext cx="1011374" cy="272415"/>
          </a:xfrm>
          <a:prstGeom prst="wedgeRoundRectCallout">
            <a:avLst>
              <a:gd name="adj1" fmla="val 58814"/>
              <a:gd name="adj2" fmla="val 25204"/>
              <a:gd name="adj3" fmla="val 16667"/>
            </a:avLst>
          </a:prstGeom>
          <a:solidFill>
            <a:srgbClr val="36B2A9"/>
          </a:solidFill>
          <a:ln>
            <a:noFill/>
          </a:ln>
        </p:spPr>
        <p:txBody>
          <a:bodyPr wrap="square" rtlCol="0" anchor="ctr">
            <a:spAutoFit/>
          </a:bodyPr>
          <a:lstStyle/>
          <a:p>
            <a:pPr algn="ctr">
              <a:spcAft>
                <a:spcPts val="300"/>
              </a:spcAft>
            </a:pPr>
            <a:r>
              <a:rPr lang="ja-JP" altLang="en-US" sz="1000" b="1">
                <a:solidFill>
                  <a:schemeClr val="bg1"/>
                </a:solidFill>
                <a:effectLst/>
                <a:latin typeface="+mn-ea"/>
              </a:rPr>
              <a:t>多言語化</a:t>
            </a:r>
            <a:r>
              <a:rPr lang="ja-JP" altLang="en-US" sz="1000" b="1">
                <a:effectLst/>
                <a:latin typeface="+mn-ea"/>
              </a:rPr>
              <a:t> </a:t>
            </a:r>
            <a:endParaRPr lang="ja-JP" altLang="en-US" sz="1000" b="1">
              <a:latin typeface="+mn-ea"/>
            </a:endParaRPr>
          </a:p>
        </p:txBody>
      </p:sp>
      <p:sp>
        <p:nvSpPr>
          <p:cNvPr id="103" name="テキスト ボックス 102">
            <a:extLst>
              <a:ext uri="{FF2B5EF4-FFF2-40B4-BE49-F238E27FC236}">
                <a16:creationId xmlns:a16="http://schemas.microsoft.com/office/drawing/2014/main" id="{335B7F9D-001D-1152-4B6C-45EFE9A1B976}"/>
              </a:ext>
            </a:extLst>
          </p:cNvPr>
          <p:cNvSpPr txBox="1"/>
          <p:nvPr/>
        </p:nvSpPr>
        <p:spPr>
          <a:xfrm flipH="1">
            <a:off x="5767744" y="4992451"/>
            <a:ext cx="881387" cy="272415"/>
          </a:xfrm>
          <a:prstGeom prst="wedgeRoundRectCallout">
            <a:avLst>
              <a:gd name="adj1" fmla="val 63818"/>
              <a:gd name="adj2" fmla="val 10968"/>
              <a:gd name="adj3" fmla="val 16667"/>
            </a:avLst>
          </a:prstGeom>
          <a:solidFill>
            <a:srgbClr val="36B2A9"/>
          </a:solidFill>
          <a:ln>
            <a:noFill/>
          </a:ln>
        </p:spPr>
        <p:txBody>
          <a:bodyPr wrap="square" rtlCol="0" anchor="ctr">
            <a:spAutoFit/>
          </a:bodyPr>
          <a:lstStyle/>
          <a:p>
            <a:pPr algn="ctr">
              <a:spcAft>
                <a:spcPts val="300"/>
              </a:spcAft>
            </a:pPr>
            <a:r>
              <a:rPr lang="ja-JP" altLang="en-US" sz="1000" b="1">
                <a:solidFill>
                  <a:schemeClr val="bg1"/>
                </a:solidFill>
                <a:effectLst/>
                <a:latin typeface="+mn-ea"/>
              </a:rPr>
              <a:t>屋外広場 </a:t>
            </a:r>
          </a:p>
        </p:txBody>
      </p:sp>
      <p:sp>
        <p:nvSpPr>
          <p:cNvPr id="104" name="テキスト ボックス 103">
            <a:extLst>
              <a:ext uri="{FF2B5EF4-FFF2-40B4-BE49-F238E27FC236}">
                <a16:creationId xmlns:a16="http://schemas.microsoft.com/office/drawing/2014/main" id="{B9BB50ED-15BF-F736-3BAE-005A8BFD880C}"/>
              </a:ext>
            </a:extLst>
          </p:cNvPr>
          <p:cNvSpPr txBox="1"/>
          <p:nvPr/>
        </p:nvSpPr>
        <p:spPr>
          <a:xfrm>
            <a:off x="4192269" y="6080576"/>
            <a:ext cx="1199063" cy="442674"/>
          </a:xfrm>
          <a:prstGeom prst="wedgeRoundRectCallout">
            <a:avLst>
              <a:gd name="adj1" fmla="val -12511"/>
              <a:gd name="adj2" fmla="val 79905"/>
              <a:gd name="adj3" fmla="val 16667"/>
            </a:avLst>
          </a:prstGeom>
          <a:solidFill>
            <a:srgbClr val="36B2A9"/>
          </a:solidFill>
          <a:ln>
            <a:noFill/>
          </a:ln>
        </p:spPr>
        <p:txBody>
          <a:bodyPr wrap="square" rtlCol="0" anchor="ctr">
            <a:spAutoFit/>
          </a:bodyPr>
          <a:lstStyle/>
          <a:p>
            <a:pPr algn="ctr">
              <a:spcAft>
                <a:spcPts val="300"/>
              </a:spcAft>
            </a:pPr>
            <a:r>
              <a:rPr lang="ja-JP" altLang="en-US" sz="1000" b="1" dirty="0">
                <a:solidFill>
                  <a:schemeClr val="bg1"/>
                </a:solidFill>
                <a:effectLst/>
                <a:latin typeface="+mn-ea"/>
              </a:rPr>
              <a:t>近距離移動支援モビリティ </a:t>
            </a:r>
          </a:p>
        </p:txBody>
      </p:sp>
      <p:sp>
        <p:nvSpPr>
          <p:cNvPr id="105" name="テキスト ボックス 104">
            <a:extLst>
              <a:ext uri="{FF2B5EF4-FFF2-40B4-BE49-F238E27FC236}">
                <a16:creationId xmlns:a16="http://schemas.microsoft.com/office/drawing/2014/main" id="{A6322CA7-F38F-E5D2-A7B6-4CDE6BF3D046}"/>
              </a:ext>
            </a:extLst>
          </p:cNvPr>
          <p:cNvSpPr txBox="1"/>
          <p:nvPr/>
        </p:nvSpPr>
        <p:spPr>
          <a:xfrm flipH="1">
            <a:off x="5138729" y="5522302"/>
            <a:ext cx="1510402" cy="442674"/>
          </a:xfrm>
          <a:prstGeom prst="wedgeRoundRectCallout">
            <a:avLst>
              <a:gd name="adj1" fmla="val -7900"/>
              <a:gd name="adj2" fmla="val 75118"/>
              <a:gd name="adj3" fmla="val 16667"/>
            </a:avLst>
          </a:prstGeom>
          <a:solidFill>
            <a:srgbClr val="36B2A9"/>
          </a:solidFill>
          <a:ln>
            <a:noFill/>
          </a:ln>
        </p:spPr>
        <p:txBody>
          <a:bodyPr wrap="square" rtlCol="0" anchor="ctr">
            <a:spAutoFit/>
          </a:bodyPr>
          <a:lstStyle/>
          <a:p>
            <a:pPr algn="ctr"/>
            <a:r>
              <a:rPr lang="ja-JP" altLang="en-US" sz="1000" b="1" dirty="0">
                <a:solidFill>
                  <a:schemeClr val="bg1"/>
                </a:solidFill>
                <a:effectLst/>
                <a:latin typeface="+mn-ea"/>
              </a:rPr>
              <a:t>手ぶら観光</a:t>
            </a:r>
            <a:endParaRPr lang="en-US" altLang="ja-JP" sz="1000" b="1" dirty="0">
              <a:solidFill>
                <a:schemeClr val="bg1"/>
              </a:solidFill>
              <a:effectLst/>
              <a:latin typeface="+mn-ea"/>
            </a:endParaRPr>
          </a:p>
          <a:p>
            <a:pPr algn="ctr"/>
            <a:r>
              <a:rPr lang="ja-JP" altLang="en-US" sz="1000" b="1" dirty="0">
                <a:solidFill>
                  <a:schemeClr val="bg1"/>
                </a:solidFill>
                <a:effectLst/>
                <a:latin typeface="+mn-ea"/>
              </a:rPr>
              <a:t>カウンターの機能向上</a:t>
            </a:r>
            <a:endParaRPr lang="ja-JP" altLang="en-US" sz="1000" b="1" dirty="0">
              <a:latin typeface="+mn-ea"/>
            </a:endParaRPr>
          </a:p>
        </p:txBody>
      </p:sp>
      <p:pic>
        <p:nvPicPr>
          <p:cNvPr id="75" name="図 74">
            <a:extLst>
              <a:ext uri="{FF2B5EF4-FFF2-40B4-BE49-F238E27FC236}">
                <a16:creationId xmlns:a16="http://schemas.microsoft.com/office/drawing/2014/main" id="{D720D310-0013-E3A9-8267-F01C42ABBD39}"/>
              </a:ext>
            </a:extLst>
          </p:cNvPr>
          <p:cNvPicPr>
            <a:picLocks noChangeAspect="1"/>
          </p:cNvPicPr>
          <p:nvPr/>
        </p:nvPicPr>
        <p:blipFill>
          <a:blip r:embed="rId6"/>
          <a:stretch>
            <a:fillRect/>
          </a:stretch>
        </p:blipFill>
        <p:spPr>
          <a:xfrm rot="1219010">
            <a:off x="1303405" y="3652543"/>
            <a:ext cx="543831" cy="503045"/>
          </a:xfrm>
          <a:prstGeom prst="rect">
            <a:avLst/>
          </a:prstGeom>
        </p:spPr>
      </p:pic>
      <p:sp>
        <p:nvSpPr>
          <p:cNvPr id="43" name="正方形/長方形 42">
            <a:extLst>
              <a:ext uri="{FF2B5EF4-FFF2-40B4-BE49-F238E27FC236}">
                <a16:creationId xmlns:a16="http://schemas.microsoft.com/office/drawing/2014/main" id="{E1D7ED41-DC69-4E19-A65C-B8EED90BFE33}"/>
              </a:ext>
            </a:extLst>
          </p:cNvPr>
          <p:cNvSpPr/>
          <p:nvPr/>
        </p:nvSpPr>
        <p:spPr>
          <a:xfrm>
            <a:off x="112814" y="2913562"/>
            <a:ext cx="1325072" cy="246222"/>
          </a:xfrm>
          <a:prstGeom prst="rect">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i="0" u="none" strike="noStrike" dirty="0">
                <a:solidFill>
                  <a:schemeClr val="bg1"/>
                </a:solidFill>
                <a:effectLst/>
                <a:latin typeface="+mn-ea"/>
              </a:rPr>
              <a:t>補助対象者</a:t>
            </a:r>
          </a:p>
        </p:txBody>
      </p:sp>
      <p:sp>
        <p:nvSpPr>
          <p:cNvPr id="45" name="正方形/長方形 44">
            <a:extLst>
              <a:ext uri="{FF2B5EF4-FFF2-40B4-BE49-F238E27FC236}">
                <a16:creationId xmlns:a16="http://schemas.microsoft.com/office/drawing/2014/main" id="{EE77B9E1-EFE1-49EC-878A-E57012EBA54D}"/>
              </a:ext>
            </a:extLst>
          </p:cNvPr>
          <p:cNvSpPr/>
          <p:nvPr/>
        </p:nvSpPr>
        <p:spPr>
          <a:xfrm>
            <a:off x="116633" y="3171364"/>
            <a:ext cx="3240360" cy="530273"/>
          </a:xfrm>
          <a:prstGeom prst="rect">
            <a:avLst/>
          </a:prstGeom>
        </p:spPr>
        <p:txBody>
          <a:bodyPr wrap="square">
            <a:spAutoFit/>
          </a:bodyPr>
          <a:lstStyle/>
          <a:p>
            <a:pPr>
              <a:lnSpc>
                <a:spcPct val="110000"/>
              </a:lnSpc>
            </a:pPr>
            <a:r>
              <a:rPr lang="ja-JP" altLang="en-US" sz="1100" dirty="0">
                <a:latin typeface="+mn-ea"/>
              </a:rPr>
              <a:t>高度化計画に記載された事業</a:t>
            </a:r>
            <a:r>
              <a:rPr lang="en-US" altLang="ja-JP" sz="1000" baseline="30000" dirty="0">
                <a:solidFill>
                  <a:srgbClr val="FF0000"/>
                </a:solidFill>
                <a:latin typeface="+mn-ea"/>
              </a:rPr>
              <a:t>※</a:t>
            </a:r>
            <a:r>
              <a:rPr lang="ja-JP" altLang="en-US" sz="1100" dirty="0">
                <a:latin typeface="+mn-ea"/>
              </a:rPr>
              <a:t>を実施する者</a:t>
            </a:r>
            <a:endParaRPr lang="en-US" altLang="ja-JP" sz="1100" dirty="0">
              <a:latin typeface="+mn-ea"/>
            </a:endParaRPr>
          </a:p>
          <a:p>
            <a:pPr>
              <a:lnSpc>
                <a:spcPct val="110000"/>
              </a:lnSpc>
            </a:pPr>
            <a:r>
              <a:rPr lang="en-US" altLang="ja-JP" sz="800" dirty="0">
                <a:solidFill>
                  <a:srgbClr val="FF0000"/>
                </a:solidFill>
                <a:effectLst/>
                <a:latin typeface="+mn-ea"/>
              </a:rPr>
              <a:t>※</a:t>
            </a:r>
            <a:r>
              <a:rPr lang="ja-JP" altLang="en-US" sz="800" dirty="0">
                <a:effectLst/>
                <a:latin typeface="+mn-ea"/>
              </a:rPr>
              <a:t>訪日外国人旅行者の周遊や消費の拡大、地方誘客を目的としたインバウンド受入環境整備高度化事業（補助金）の対象事業</a:t>
            </a:r>
          </a:p>
        </p:txBody>
      </p:sp>
      <p:pic>
        <p:nvPicPr>
          <p:cNvPr id="8" name="図 7">
            <a:extLst>
              <a:ext uri="{FF2B5EF4-FFF2-40B4-BE49-F238E27FC236}">
                <a16:creationId xmlns:a16="http://schemas.microsoft.com/office/drawing/2014/main" id="{E0D8659A-ABF9-49F4-A791-51B85811750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543095" y="6222411"/>
            <a:ext cx="1135265" cy="1178009"/>
          </a:xfrm>
          <a:prstGeom prst="rect">
            <a:avLst/>
          </a:prstGeom>
        </p:spPr>
      </p:pic>
      <p:pic>
        <p:nvPicPr>
          <p:cNvPr id="10" name="図 9">
            <a:extLst>
              <a:ext uri="{FF2B5EF4-FFF2-40B4-BE49-F238E27FC236}">
                <a16:creationId xmlns:a16="http://schemas.microsoft.com/office/drawing/2014/main" id="{5FD95583-E834-40FD-8488-894A8B6D288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364775" y="6596714"/>
            <a:ext cx="958657" cy="1129085"/>
          </a:xfrm>
          <a:prstGeom prst="rect">
            <a:avLst/>
          </a:prstGeom>
        </p:spPr>
      </p:pic>
      <p:pic>
        <p:nvPicPr>
          <p:cNvPr id="14" name="図 13">
            <a:extLst>
              <a:ext uri="{FF2B5EF4-FFF2-40B4-BE49-F238E27FC236}">
                <a16:creationId xmlns:a16="http://schemas.microsoft.com/office/drawing/2014/main" id="{4732AA56-9CBF-458B-BBC7-337F257BC42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491438" y="4108309"/>
            <a:ext cx="1186921" cy="673564"/>
          </a:xfrm>
          <a:prstGeom prst="rect">
            <a:avLst/>
          </a:prstGeom>
        </p:spPr>
      </p:pic>
      <p:pic>
        <p:nvPicPr>
          <p:cNvPr id="17" name="図 16">
            <a:extLst>
              <a:ext uri="{FF2B5EF4-FFF2-40B4-BE49-F238E27FC236}">
                <a16:creationId xmlns:a16="http://schemas.microsoft.com/office/drawing/2014/main" id="{792B5E79-FBC0-4123-AF65-88A54C5BA5E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414192" y="1956858"/>
            <a:ext cx="1379661" cy="1265851"/>
          </a:xfrm>
          <a:prstGeom prst="rect">
            <a:avLst/>
          </a:prstGeom>
        </p:spPr>
      </p:pic>
      <p:pic>
        <p:nvPicPr>
          <p:cNvPr id="19" name="図 18">
            <a:extLst>
              <a:ext uri="{FF2B5EF4-FFF2-40B4-BE49-F238E27FC236}">
                <a16:creationId xmlns:a16="http://schemas.microsoft.com/office/drawing/2014/main" id="{D795D246-1D32-484A-8AD9-C7B88951CBE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924944" y="4615844"/>
            <a:ext cx="987380" cy="626248"/>
          </a:xfrm>
          <a:prstGeom prst="rect">
            <a:avLst/>
          </a:prstGeom>
        </p:spPr>
      </p:pic>
      <p:pic>
        <p:nvPicPr>
          <p:cNvPr id="21" name="図 20">
            <a:extLst>
              <a:ext uri="{FF2B5EF4-FFF2-40B4-BE49-F238E27FC236}">
                <a16:creationId xmlns:a16="http://schemas.microsoft.com/office/drawing/2014/main" id="{701B2284-92D2-4278-B268-8E62AD9338FA}"/>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074523" y="6695976"/>
            <a:ext cx="674313" cy="674313"/>
          </a:xfrm>
          <a:prstGeom prst="rect">
            <a:avLst/>
          </a:prstGeom>
        </p:spPr>
      </p:pic>
      <p:pic>
        <p:nvPicPr>
          <p:cNvPr id="9" name="図 8">
            <a:extLst>
              <a:ext uri="{FF2B5EF4-FFF2-40B4-BE49-F238E27FC236}">
                <a16:creationId xmlns:a16="http://schemas.microsoft.com/office/drawing/2014/main" id="{5CC76FFA-D6E5-EEEC-95AA-A9C7E30BE5FF}"/>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092603" y="8966273"/>
            <a:ext cx="648765" cy="648765"/>
          </a:xfrm>
          <a:prstGeom prst="rect">
            <a:avLst/>
          </a:prstGeom>
        </p:spPr>
      </p:pic>
    </p:spTree>
    <p:extLst>
      <p:ext uri="{BB962C8B-B14F-4D97-AF65-F5344CB8AC3E}">
        <p14:creationId xmlns:p14="http://schemas.microsoft.com/office/powerpoint/2010/main" val="11341439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4">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rgbClr val="FF5050"/>
          </a:solidFill>
        </a:ln>
      </a:spPr>
      <a:bodyPr wrap="square" rtlCol="0">
        <a:spAutoFit/>
      </a:bodyPr>
      <a:lstStyle>
        <a:defPPr algn="ctr">
          <a:spcAft>
            <a:spcPts val="300"/>
          </a:spcAft>
          <a:defRPr sz="900" dirty="0" smtClean="0">
            <a:solidFill>
              <a:schemeClr val="tx1">
                <a:lumMod val="75000"/>
                <a:lumOff val="25000"/>
              </a:schemeClr>
            </a:solidFill>
            <a:latin typeface="BIZ UDPゴシック" panose="020B0400000000000000" pitchFamily="50" charset="-128"/>
            <a:ea typeface="BIZ UDPゴシック" panose="020B0400000000000000"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35285</TotalTime>
  <Words>469</Words>
  <Application>Microsoft Office PowerPoint</Application>
  <PresentationFormat>A4 210 x 297 mm</PresentationFormat>
  <Paragraphs>48</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HGPｺﾞｼｯｸM</vt:lpstr>
      <vt:lpstr>HGP創英角ｺﾞｼｯｸUB</vt:lpstr>
      <vt:lpstr>HGP創英角ｺﾞｼｯｸUB</vt:lpstr>
      <vt:lpstr>HGSｺﾞｼｯｸE</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Fujimoto Hidetoshi</dc:creator>
  <cp:lastModifiedBy>梓 日高</cp:lastModifiedBy>
  <cp:revision>1845</cp:revision>
  <cp:lastPrinted>2024-06-17T04:05:06Z</cp:lastPrinted>
  <dcterms:created xsi:type="dcterms:W3CDTF">2013-10-09T03:14:53Z</dcterms:created>
  <dcterms:modified xsi:type="dcterms:W3CDTF">2024-10-04T11:58:37Z</dcterms:modified>
</cp:coreProperties>
</file>